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4"/>
  </p:notesMasterIdLst>
  <p:sldIdLst>
    <p:sldId id="256" r:id="rId2"/>
    <p:sldId id="268" r:id="rId3"/>
    <p:sldId id="286" r:id="rId4"/>
    <p:sldId id="282" r:id="rId5"/>
    <p:sldId id="285" r:id="rId6"/>
    <p:sldId id="259" r:id="rId7"/>
    <p:sldId id="288" r:id="rId8"/>
    <p:sldId id="258" r:id="rId9"/>
    <p:sldId id="281" r:id="rId10"/>
    <p:sldId id="355" r:id="rId11"/>
    <p:sldId id="270" r:id="rId12"/>
    <p:sldId id="292" r:id="rId13"/>
    <p:sldId id="356" r:id="rId14"/>
    <p:sldId id="296" r:id="rId15"/>
    <p:sldId id="298" r:id="rId16"/>
    <p:sldId id="299" r:id="rId17"/>
    <p:sldId id="301" r:id="rId18"/>
    <p:sldId id="289" r:id="rId19"/>
    <p:sldId id="271" r:id="rId20"/>
    <p:sldId id="293" r:id="rId21"/>
    <p:sldId id="316" r:id="rId22"/>
    <p:sldId id="326" r:id="rId23"/>
    <p:sldId id="325" r:id="rId24"/>
    <p:sldId id="348" r:id="rId25"/>
    <p:sldId id="328" r:id="rId26"/>
    <p:sldId id="360" r:id="rId27"/>
    <p:sldId id="358" r:id="rId28"/>
    <p:sldId id="349" r:id="rId29"/>
    <p:sldId id="257" r:id="rId30"/>
    <p:sldId id="354" r:id="rId31"/>
    <p:sldId id="317" r:id="rId32"/>
    <p:sldId id="350" r:id="rId33"/>
    <p:sldId id="357" r:id="rId34"/>
    <p:sldId id="353" r:id="rId35"/>
    <p:sldId id="269" r:id="rId36"/>
    <p:sldId id="332" r:id="rId37"/>
    <p:sldId id="314" r:id="rId38"/>
    <p:sldId id="315" r:id="rId39"/>
    <p:sldId id="308" r:id="rId40"/>
    <p:sldId id="309" r:id="rId41"/>
    <p:sldId id="310" r:id="rId42"/>
    <p:sldId id="339" r:id="rId43"/>
    <p:sldId id="340" r:id="rId44"/>
    <p:sldId id="341" r:id="rId45"/>
    <p:sldId id="333" r:id="rId46"/>
    <p:sldId id="334" r:id="rId47"/>
    <p:sldId id="335" r:id="rId48"/>
    <p:sldId id="331" r:id="rId49"/>
    <p:sldId id="318" r:id="rId50"/>
    <p:sldId id="346" r:id="rId51"/>
    <p:sldId id="345" r:id="rId52"/>
    <p:sldId id="31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CC4"/>
    <a:srgbClr val="0EF4D9"/>
    <a:srgbClr val="F2A063"/>
    <a:srgbClr val="04365E"/>
    <a:srgbClr val="84C3F4"/>
    <a:srgbClr val="81E6C4"/>
    <a:srgbClr val="038794"/>
    <a:srgbClr val="80E3C2"/>
    <a:srgbClr val="4FAAA0"/>
    <a:srgbClr val="599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/>
    <p:restoredTop sz="95054"/>
  </p:normalViewPr>
  <p:slideViewPr>
    <p:cSldViewPr snapToGrid="0" snapToObjects="1">
      <p:cViewPr>
        <p:scale>
          <a:sx n="98" d="100"/>
          <a:sy n="98" d="100"/>
        </p:scale>
        <p:origin x="1488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2BA3E-CD6A-9442-9A51-01DBF74BDDD5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67305-A42A-4149-9431-4F4B0C3B5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6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36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3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3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0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3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58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24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38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2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67305-A42A-4149-9431-4F4B0C3B5F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3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2DC5BA7-9C87-D84F-8B90-DAF5F4F47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62" y="1027192"/>
            <a:ext cx="1877496" cy="187749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F39BF61-5DFF-8544-AC43-FA9E5A8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F3B949-B1BF-DB43-A6FC-A159B0A2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91782"/>
            <a:ext cx="10515600" cy="13255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6E63965D-C3EB-EC4D-AC93-CD67B01FE922}"/>
              </a:ext>
            </a:extLst>
          </p:cNvPr>
          <p:cNvSpPr/>
          <p:nvPr userDrawn="1"/>
        </p:nvSpPr>
        <p:spPr>
          <a:xfrm>
            <a:off x="10685849" y="587779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30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218" y="464161"/>
            <a:ext cx="6547261" cy="795296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47501-4A80-EB42-B8EC-BBF06DA5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219" y="1431984"/>
            <a:ext cx="6547262" cy="46851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6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0">
            <a:extLst>
              <a:ext uri="{FF2B5EF4-FFF2-40B4-BE49-F238E27FC236}">
                <a16:creationId xmlns:a16="http://schemas.microsoft.com/office/drawing/2014/main" id="{977B9AD6-C7FE-CB41-8DED-70B81B09A5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23" y="1724542"/>
            <a:ext cx="1877496" cy="1877496"/>
          </a:xfrm>
          <a:prstGeom prst="rect">
            <a:avLst/>
          </a:prstGeom>
        </p:spPr>
      </p:pic>
      <p:sp>
        <p:nvSpPr>
          <p:cNvPr id="3" name="矩形 11">
            <a:extLst>
              <a:ext uri="{FF2B5EF4-FFF2-40B4-BE49-F238E27FC236}">
                <a16:creationId xmlns:a16="http://schemas.microsoft.com/office/drawing/2014/main" id="{9083E923-0892-E241-9054-CE5E961589E3}"/>
              </a:ext>
            </a:extLst>
          </p:cNvPr>
          <p:cNvSpPr/>
          <p:nvPr userDrawn="1"/>
        </p:nvSpPr>
        <p:spPr>
          <a:xfrm>
            <a:off x="9063693" y="4242228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12">
            <a:extLst>
              <a:ext uri="{FF2B5EF4-FFF2-40B4-BE49-F238E27FC236}">
                <a16:creationId xmlns:a16="http://schemas.microsoft.com/office/drawing/2014/main" id="{1814D857-5EE6-4943-B37E-C215F872066E}"/>
              </a:ext>
            </a:extLst>
          </p:cNvPr>
          <p:cNvSpPr txBox="1"/>
          <p:nvPr userDrawn="1"/>
        </p:nvSpPr>
        <p:spPr>
          <a:xfrm>
            <a:off x="7412051" y="3659909"/>
            <a:ext cx="3930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Everyone Worthy, Everyone Wealthy</a:t>
            </a:r>
            <a:endParaRPr kumimoji="1" lang="zh-TW" altLang="en-US" i="1" dirty="0">
              <a:solidFill>
                <a:schemeClr val="bg1"/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2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F39BF61-5DFF-8544-AC43-FA9E5A8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F3B949-B1BF-DB43-A6FC-A159B0A2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91782"/>
            <a:ext cx="10515600" cy="13255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6E63965D-C3EB-EC4D-AC93-CD67B01FE922}"/>
              </a:ext>
            </a:extLst>
          </p:cNvPr>
          <p:cNvSpPr/>
          <p:nvPr userDrawn="1"/>
        </p:nvSpPr>
        <p:spPr>
          <a:xfrm>
            <a:off x="10685849" y="587779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40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81" y="6356350"/>
            <a:ext cx="1051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Oriya Sangam MN" pitchFamily="2" charset="0"/>
                <a:cs typeface="Oriya Sangam MN" pitchFamily="2" charset="0"/>
              </a:defRPr>
            </a:lvl1pPr>
          </a:lstStyle>
          <a:p>
            <a:fld id="{2E4AC5CA-2AE5-2F42-92B6-F536BA35BBBF}" type="datetimeFigureOut">
              <a:rPr lang="en-GB" smtClean="0"/>
              <a:pPr/>
              <a:t>05/12/2020</a:t>
            </a:fld>
            <a:endParaRPr lang="en-GB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5240392-4F6E-E247-8A59-87E1C6A79A9D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20AF42-3514-BF49-A535-F3B23644A8F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678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81" y="6356350"/>
            <a:ext cx="1051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Oriya Sangam MN" pitchFamily="2" charset="0"/>
                <a:cs typeface="Oriya Sangam MN" pitchFamily="2" charset="0"/>
              </a:defRPr>
            </a:lvl1pPr>
          </a:lstStyle>
          <a:p>
            <a:fld id="{2E4AC5CA-2AE5-2F42-92B6-F536BA35BBBF}" type="datetimeFigureOut">
              <a:rPr lang="en-GB" smtClean="0"/>
              <a:pPr/>
              <a:t>05/12/2020</a:t>
            </a:fld>
            <a:endParaRPr lang="en-GB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85240392-4F6E-E247-8A59-87E1C6A79A9D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20AF42-3514-BF49-A535-F3B23644A8F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4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BE14CDCF-F0A9-7247-B5BE-C4A024D17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97609"/>
            <a:ext cx="10515600" cy="662782"/>
          </a:xfrm>
          <a:prstGeom prst="rect">
            <a:avLst/>
          </a:prstGeo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28077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0" i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402DE7E7-A2A1-CF40-83DE-86194617C13B}"/>
              </a:ext>
            </a:extLst>
          </p:cNvPr>
          <p:cNvSpPr/>
          <p:nvPr userDrawn="1"/>
        </p:nvSpPr>
        <p:spPr>
          <a:xfrm>
            <a:off x="5782521" y="4091781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32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414EE9-7D0A-A240-A2B5-DF3FCB9AB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343" y="688448"/>
            <a:ext cx="3105510" cy="5419054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47501-4A80-EB42-B8EC-BBF06DA51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219" y="698080"/>
            <a:ext cx="6547262" cy="54190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1pPr>
            <a:lvl2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2pPr>
            <a:lvl3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3pPr>
            <a:lvl4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4pPr>
            <a:lvl5pPr>
              <a:defRPr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9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C4EEC-0503-BF46-81D8-EC7E2E0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6A2BAF02-11FF-C14A-8D41-485D6048E22B}"/>
              </a:ext>
            </a:extLst>
          </p:cNvPr>
          <p:cNvSpPr/>
          <p:nvPr userDrawn="1"/>
        </p:nvSpPr>
        <p:spPr>
          <a:xfrm>
            <a:off x="413881" y="158769"/>
            <a:ext cx="626957" cy="84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2DEF7A-10AA-8443-A8C4-4FE0AFDB51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825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C4EEC-0503-BF46-81D8-EC7E2E0B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2DEF7A-10AA-8443-A8C4-4FE0AFDB51E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2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99" r:id="rId4"/>
    <p:sldLayoutId id="2147483685" r:id="rId5"/>
    <p:sldLayoutId id="2147483679" r:id="rId6"/>
    <p:sldLayoutId id="2147483724" r:id="rId7"/>
    <p:sldLayoutId id="2147483726" r:id="rId8"/>
    <p:sldLayoutId id="2147483727" r:id="rId9"/>
    <p:sldLayoutId id="2147483725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AF3C-4585-3A49-A7C6-FC5AFBFD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4" y="2766218"/>
            <a:ext cx="10944726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000" dirty="0"/>
              <a:t>AREIX Data </a:t>
            </a:r>
            <a:r>
              <a:rPr lang="en-GB" sz="4000" dirty="0" err="1"/>
              <a:t>Bootcademy</a:t>
            </a:r>
            <a:br>
              <a:rPr lang="en-GB" sz="3000" dirty="0"/>
            </a:br>
            <a:r>
              <a:rPr lang="en-GB" sz="2600" dirty="0"/>
              <a:t>Portfolio Optimization - MPF Scheme   </a:t>
            </a:r>
            <a:br>
              <a:rPr lang="en-GB" sz="2600" dirty="0"/>
            </a:br>
            <a:r>
              <a:rPr lang="en-GB" sz="2600" dirty="0"/>
              <a:t>Returns Prediction Using Machine Learning in Quantitative Trading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1F194-059D-504C-98E6-998B082C6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392572"/>
            <a:ext cx="10515600" cy="1325564"/>
          </a:xfrm>
        </p:spPr>
        <p:txBody>
          <a:bodyPr/>
          <a:lstStyle/>
          <a:p>
            <a:r>
              <a:rPr lang="en-GB" dirty="0"/>
              <a:t>Analyst:  </a:t>
            </a:r>
          </a:p>
          <a:p>
            <a:r>
              <a:rPr lang="en-GB" dirty="0"/>
              <a:t>LEE Chi Chung, John</a:t>
            </a:r>
          </a:p>
        </p:txBody>
      </p:sp>
    </p:spTree>
    <p:extLst>
      <p:ext uri="{BB962C8B-B14F-4D97-AF65-F5344CB8AC3E}">
        <p14:creationId xmlns:p14="http://schemas.microsoft.com/office/powerpoint/2010/main" val="94458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FFEC-8FC5-354A-898A-77BA4343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14AF-EC85-8F44-AD3C-BC9A1BA274B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Annualized Return </a:t>
            </a:r>
            <a:r>
              <a:rPr lang="en-US"/>
              <a:t>by Fund</a:t>
            </a:r>
            <a:endParaRPr lang="en-US" dirty="0"/>
          </a:p>
        </p:txBody>
      </p:sp>
      <p:pic>
        <p:nvPicPr>
          <p:cNvPr id="7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3A5C8B-70BE-4C21-9111-69E151C51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17" t="45588"/>
          <a:stretch/>
        </p:blipFill>
        <p:spPr>
          <a:xfrm>
            <a:off x="292100" y="1943100"/>
            <a:ext cx="11607800" cy="4588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1498E-B884-4F18-8E6D-6C8126F6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43100"/>
            <a:ext cx="116078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BA4B8-9538-4347-AE5A-AE540932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172" y="3020291"/>
            <a:ext cx="7053728" cy="3511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71C940-9171-4FC7-B82C-8043BCC788F4}"/>
              </a:ext>
            </a:extLst>
          </p:cNvPr>
          <p:cNvSpPr/>
          <p:nvPr/>
        </p:nvSpPr>
        <p:spPr>
          <a:xfrm flipH="1">
            <a:off x="4846172" y="5197796"/>
            <a:ext cx="7053728" cy="105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AD76-B5C8-4739-A148-D796B4FC23D9}"/>
              </a:ext>
            </a:extLst>
          </p:cNvPr>
          <p:cNvSpPr/>
          <p:nvPr/>
        </p:nvSpPr>
        <p:spPr>
          <a:xfrm flipH="1">
            <a:off x="1272732" y="3074882"/>
            <a:ext cx="2794299" cy="539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63AB-7C29-3444-B3C5-BFBE33E5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Performance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048234F3-40FA-F145-AA11-B5E618C14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051" y="1460458"/>
            <a:ext cx="8212399" cy="47604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0A0A5-B9B4-3449-9DE7-6888065CA36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Fund NAV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5B8AD-BD4F-F348-94F8-8EE5055035B0}"/>
              </a:ext>
            </a:extLst>
          </p:cNvPr>
          <p:cNvSpPr/>
          <p:nvPr/>
        </p:nvSpPr>
        <p:spPr>
          <a:xfrm>
            <a:off x="7008420" y="2000868"/>
            <a:ext cx="457200" cy="3666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BC515-E49E-824E-94E9-6B14C48E1476}"/>
              </a:ext>
            </a:extLst>
          </p:cNvPr>
          <p:cNvSpPr/>
          <p:nvPr/>
        </p:nvSpPr>
        <p:spPr>
          <a:xfrm>
            <a:off x="10978068" y="1997740"/>
            <a:ext cx="457200" cy="3666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B623E1-A608-0B4E-9343-90ADAF7EA7BF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PRASBON HK Equity </a:t>
            </a:r>
          </a:p>
          <a:p>
            <a:r>
              <a:rPr lang="en-US" sz="2000" dirty="0"/>
              <a:t>Launched 2013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PRIAGSD HK Equity </a:t>
            </a:r>
          </a:p>
          <a:p>
            <a:r>
              <a:rPr lang="en-US" sz="2000" dirty="0"/>
              <a:t>Launched 2014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PRSSCOA HK Equity</a:t>
            </a:r>
          </a:p>
          <a:p>
            <a:r>
              <a:rPr lang="en-US" sz="2000" dirty="0"/>
              <a:t>Launched 2017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0335F-F44B-D544-B110-A731CD72ED2E}"/>
              </a:ext>
            </a:extLst>
          </p:cNvPr>
          <p:cNvSpPr/>
          <p:nvPr/>
        </p:nvSpPr>
        <p:spPr>
          <a:xfrm>
            <a:off x="7935735" y="1997740"/>
            <a:ext cx="457200" cy="3666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2DC02-B23F-C341-B14D-9603A0C75CA7}"/>
              </a:ext>
            </a:extLst>
          </p:cNvPr>
          <p:cNvSpPr/>
          <p:nvPr/>
        </p:nvSpPr>
        <p:spPr>
          <a:xfrm>
            <a:off x="9432608" y="1997740"/>
            <a:ext cx="457200" cy="3666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91BC-206E-9D4D-B002-6A8CBC7E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0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Efficient Frontier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33F0E-F4CE-524C-9BD0-8058CCC5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2" y="2130655"/>
            <a:ext cx="6042019" cy="265602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10C46F3-445B-424F-ACCA-76B03B50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00" y="2246274"/>
            <a:ext cx="5536838" cy="3602844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5E0A5F1-6B55-1549-86A8-97EE2B75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62" y="4786681"/>
            <a:ext cx="6042019" cy="12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US" dirty="0"/>
              <a:t>Function 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Maximize Sharpe Ratio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932904B-DE5B-1249-9D29-8FB459EC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67" y="1544422"/>
            <a:ext cx="6814665" cy="47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6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US" dirty="0"/>
              <a:t>Function 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Minimize variance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11378B-05B0-FA43-8F6E-84E406FE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39" y="1676575"/>
            <a:ext cx="6741722" cy="46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E81E39-FD85-D646-BBE1-7CF97664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06" y="1676575"/>
            <a:ext cx="6736587" cy="3497567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78C28-DDB4-694C-873A-54EBAD00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75" y="4451996"/>
            <a:ext cx="6671950" cy="2054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US" dirty="0"/>
              <a:t>Function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Given Target Risk Tolerance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AA916-472D-8E45-9A2B-67BF4C9B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43" y="4439803"/>
            <a:ext cx="6671950" cy="20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US" dirty="0"/>
              <a:t>Function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Given Target Return</a:t>
            </a:r>
          </a:p>
        </p:txBody>
      </p:sp>
      <p:pic>
        <p:nvPicPr>
          <p:cNvPr id="8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45E37859-AE7F-A342-8F57-A2418AA4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4083"/>
            <a:ext cx="10515600" cy="27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91BC-206E-9D4D-B002-6A8CBC7E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Basis of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1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t">
              <a:buNone/>
            </a:pPr>
            <a:r>
              <a:rPr lang="en-US" b="1" dirty="0"/>
              <a:t>Default Investment Strategy</a:t>
            </a:r>
          </a:p>
          <a:p>
            <a:pPr marL="0" indent="0" fontAlgn="t">
              <a:buNone/>
            </a:pPr>
            <a:r>
              <a:rPr lang="en-US" dirty="0"/>
              <a:t>PRIHDSC HK Equity</a:t>
            </a:r>
            <a:r>
              <a:rPr lang="en-HK" dirty="0"/>
              <a:t> – </a:t>
            </a:r>
            <a:r>
              <a:rPr lang="en-US" dirty="0"/>
              <a:t>2001-2017</a:t>
            </a:r>
          </a:p>
          <a:p>
            <a:pPr marL="0" indent="0" fontAlgn="t">
              <a:buNone/>
            </a:pPr>
            <a:r>
              <a:rPr lang="en-US" dirty="0"/>
              <a:t>PRSSCOA HK Equity </a:t>
            </a:r>
            <a:r>
              <a:rPr lang="en-HK" dirty="0"/>
              <a:t>– </a:t>
            </a:r>
            <a:r>
              <a:rPr lang="en-US" dirty="0"/>
              <a:t>2017-2020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Dropped - PRSSCOA HK Equity</a:t>
            </a:r>
          </a:p>
          <a:p>
            <a:r>
              <a:rPr lang="en-US" dirty="0"/>
              <a:t>5/4/2017</a:t>
            </a:r>
          </a:p>
          <a:p>
            <a:r>
              <a:rPr lang="en-US" dirty="0"/>
              <a:t>3 years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Benchmark and Dropped Fund</a:t>
            </a:r>
          </a:p>
        </p:txBody>
      </p:sp>
    </p:spTree>
    <p:extLst>
      <p:ext uri="{BB962C8B-B14F-4D97-AF65-F5344CB8AC3E}">
        <p14:creationId xmlns:p14="http://schemas.microsoft.com/office/powerpoint/2010/main" val="262394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6">
            <a:extLst>
              <a:ext uri="{FF2B5EF4-FFF2-40B4-BE49-F238E27FC236}">
                <a16:creationId xmlns:a16="http://schemas.microsoft.com/office/drawing/2014/main" id="{0D1FB33D-E953-464C-80E1-8A1B4D5F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14" y="365125"/>
            <a:ext cx="832371" cy="529368"/>
          </a:xfrm>
          <a:prstGeom prst="rect">
            <a:avLst/>
          </a:prstGeom>
        </p:spPr>
      </p:pic>
      <p:sp>
        <p:nvSpPr>
          <p:cNvPr id="18" name="文字方塊 7">
            <a:extLst>
              <a:ext uri="{FF2B5EF4-FFF2-40B4-BE49-F238E27FC236}">
                <a16:creationId xmlns:a16="http://schemas.microsoft.com/office/drawing/2014/main" id="{2D3DFDCA-798C-F74C-B245-9199E173D944}"/>
              </a:ext>
            </a:extLst>
          </p:cNvPr>
          <p:cNvSpPr txBox="1"/>
          <p:nvPr/>
        </p:nvSpPr>
        <p:spPr>
          <a:xfrm>
            <a:off x="4730401" y="783210"/>
            <a:ext cx="601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Our solution for you</a:t>
            </a:r>
          </a:p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Performance &amp; Benchmarking</a:t>
            </a:r>
          </a:p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What it means for you</a:t>
            </a:r>
          </a:p>
        </p:txBody>
      </p:sp>
      <p:sp>
        <p:nvSpPr>
          <p:cNvPr id="19" name="文字方塊 8">
            <a:extLst>
              <a:ext uri="{FF2B5EF4-FFF2-40B4-BE49-F238E27FC236}">
                <a16:creationId xmlns:a16="http://schemas.microsoft.com/office/drawing/2014/main" id="{6ECE3DA1-F98E-6943-BB9B-9385326D5748}"/>
              </a:ext>
            </a:extLst>
          </p:cNvPr>
          <p:cNvSpPr txBox="1"/>
          <p:nvPr/>
        </p:nvSpPr>
        <p:spPr>
          <a:xfrm>
            <a:off x="4686788" y="151877"/>
            <a:ext cx="5138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1. Helping with Your Problem</a:t>
            </a:r>
            <a:endParaRPr kumimoji="1" lang="zh-TW" alt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ounded Rectangle 35">
            <a:extLst>
              <a:ext uri="{FF2B5EF4-FFF2-40B4-BE49-F238E27FC236}">
                <a16:creationId xmlns:a16="http://schemas.microsoft.com/office/drawing/2014/main" id="{FC90F6B3-53C5-8246-830E-DD025ADD3A69}"/>
              </a:ext>
            </a:extLst>
          </p:cNvPr>
          <p:cNvSpPr/>
          <p:nvPr/>
        </p:nvSpPr>
        <p:spPr>
          <a:xfrm rot="18954323">
            <a:off x="3293527" y="437215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1" name="Rounded Rectangle 35">
            <a:extLst>
              <a:ext uri="{FF2B5EF4-FFF2-40B4-BE49-F238E27FC236}">
                <a16:creationId xmlns:a16="http://schemas.microsoft.com/office/drawing/2014/main" id="{2FE5978F-DFAB-F945-9189-3AFFECB35EF4}"/>
              </a:ext>
            </a:extLst>
          </p:cNvPr>
          <p:cNvSpPr/>
          <p:nvPr/>
        </p:nvSpPr>
        <p:spPr>
          <a:xfrm rot="18954323">
            <a:off x="2941187" y="2039746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2" name="Rounded Rectangle 35">
            <a:extLst>
              <a:ext uri="{FF2B5EF4-FFF2-40B4-BE49-F238E27FC236}">
                <a16:creationId xmlns:a16="http://schemas.microsoft.com/office/drawing/2014/main" id="{BCD6F352-66F9-E742-93FD-CADFC63C0288}"/>
              </a:ext>
            </a:extLst>
          </p:cNvPr>
          <p:cNvSpPr/>
          <p:nvPr/>
        </p:nvSpPr>
        <p:spPr>
          <a:xfrm rot="18954323">
            <a:off x="2189003" y="5244809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1" name="Rounded Rectangle 35">
            <a:extLst>
              <a:ext uri="{FF2B5EF4-FFF2-40B4-BE49-F238E27FC236}">
                <a16:creationId xmlns:a16="http://schemas.microsoft.com/office/drawing/2014/main" id="{AB7F4911-FB53-1C4D-9B3F-66F1FCF05B2D}"/>
              </a:ext>
            </a:extLst>
          </p:cNvPr>
          <p:cNvSpPr/>
          <p:nvPr/>
        </p:nvSpPr>
        <p:spPr>
          <a:xfrm rot="18954323">
            <a:off x="2587093" y="3642277"/>
            <a:ext cx="833007" cy="833007"/>
          </a:xfrm>
          <a:prstGeom prst="roundRect">
            <a:avLst>
              <a:gd name="adj" fmla="val 1561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8341A8F5-CAB7-D64D-B564-03516BBDCF19}"/>
              </a:ext>
            </a:extLst>
          </p:cNvPr>
          <p:cNvSpPr txBox="1"/>
          <p:nvPr/>
        </p:nvSpPr>
        <p:spPr>
          <a:xfrm>
            <a:off x="4435055" y="2456839"/>
            <a:ext cx="601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Principal MPF Scheme Series 800</a:t>
            </a:r>
          </a:p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Fund Performance</a:t>
            </a:r>
          </a:p>
        </p:txBody>
      </p:sp>
      <p:sp>
        <p:nvSpPr>
          <p:cNvPr id="16" name="文字方塊 8">
            <a:extLst>
              <a:ext uri="{FF2B5EF4-FFF2-40B4-BE49-F238E27FC236}">
                <a16:creationId xmlns:a16="http://schemas.microsoft.com/office/drawing/2014/main" id="{4E99D7C8-D810-174B-9E4C-E4C34F342618}"/>
              </a:ext>
            </a:extLst>
          </p:cNvPr>
          <p:cNvSpPr txBox="1"/>
          <p:nvPr/>
        </p:nvSpPr>
        <p:spPr>
          <a:xfrm>
            <a:off x="4391442" y="1825506"/>
            <a:ext cx="570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2. Analysis of Your MPF Scheme</a:t>
            </a:r>
            <a:endParaRPr kumimoji="1" lang="zh-TW" alt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文字方塊 7">
            <a:extLst>
              <a:ext uri="{FF2B5EF4-FFF2-40B4-BE49-F238E27FC236}">
                <a16:creationId xmlns:a16="http://schemas.microsoft.com/office/drawing/2014/main" id="{AA2BA1A5-D38E-DD44-A2F3-7519EEF3300A}"/>
              </a:ext>
            </a:extLst>
          </p:cNvPr>
          <p:cNvSpPr txBox="1"/>
          <p:nvPr/>
        </p:nvSpPr>
        <p:spPr>
          <a:xfrm>
            <a:off x="4196452" y="4096385"/>
            <a:ext cx="601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3 Functions of our Model</a:t>
            </a:r>
          </a:p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3 Edges of our Model</a:t>
            </a:r>
          </a:p>
        </p:txBody>
      </p:sp>
      <p:sp>
        <p:nvSpPr>
          <p:cNvPr id="26" name="文字方塊 8">
            <a:extLst>
              <a:ext uri="{FF2B5EF4-FFF2-40B4-BE49-F238E27FC236}">
                <a16:creationId xmlns:a16="http://schemas.microsoft.com/office/drawing/2014/main" id="{1A22D1EA-3686-DD44-9D51-9C5D4332B039}"/>
              </a:ext>
            </a:extLst>
          </p:cNvPr>
          <p:cNvSpPr txBox="1"/>
          <p:nvPr/>
        </p:nvSpPr>
        <p:spPr>
          <a:xfrm>
            <a:off x="4152839" y="3465052"/>
            <a:ext cx="5178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3. How to Best use our Model</a:t>
            </a:r>
            <a:endParaRPr kumimoji="1" lang="zh-TW" alt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文字方塊 7">
            <a:extLst>
              <a:ext uri="{FF2B5EF4-FFF2-40B4-BE49-F238E27FC236}">
                <a16:creationId xmlns:a16="http://schemas.microsoft.com/office/drawing/2014/main" id="{E185863A-28DA-6443-9ED6-6FC95BBF12EA}"/>
              </a:ext>
            </a:extLst>
          </p:cNvPr>
          <p:cNvSpPr txBox="1"/>
          <p:nvPr/>
        </p:nvSpPr>
        <p:spPr>
          <a:xfrm>
            <a:off x="3825236" y="5696360"/>
            <a:ext cx="601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Efficient Frontier</a:t>
            </a:r>
          </a:p>
          <a:p>
            <a:pPr marL="285750" indent="-285750">
              <a:buFontTx/>
              <a:buChar char="-"/>
            </a:pPr>
            <a:r>
              <a:rPr lang="en-US" altLang="zh-TW" i="1" dirty="0" err="1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Backtesting</a:t>
            </a:r>
            <a:r>
              <a:rPr lang="en-US" altLang="zh-TW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and Optimization </a:t>
            </a:r>
          </a:p>
        </p:txBody>
      </p:sp>
      <p:sp>
        <p:nvSpPr>
          <p:cNvPr id="30" name="文字方塊 8">
            <a:extLst>
              <a:ext uri="{FF2B5EF4-FFF2-40B4-BE49-F238E27FC236}">
                <a16:creationId xmlns:a16="http://schemas.microsoft.com/office/drawing/2014/main" id="{86AADA40-16BB-5F49-837A-1D351489BC8B}"/>
              </a:ext>
            </a:extLst>
          </p:cNvPr>
          <p:cNvSpPr txBox="1"/>
          <p:nvPr/>
        </p:nvSpPr>
        <p:spPr>
          <a:xfrm>
            <a:off x="3781623" y="5065027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4. Scientific Basis of Model</a:t>
            </a:r>
            <a:endParaRPr kumimoji="1" lang="zh-TW" altLang="en-US" sz="2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F62F856D-6BEC-7B43-BA25-BAF803D41C23}"/>
              </a:ext>
            </a:extLst>
          </p:cNvPr>
          <p:cNvSpPr/>
          <p:nvPr/>
        </p:nvSpPr>
        <p:spPr>
          <a:xfrm rot="625772">
            <a:off x="-1851" y="-509519"/>
            <a:ext cx="3961553" cy="7579152"/>
          </a:xfrm>
          <a:custGeom>
            <a:avLst/>
            <a:gdLst>
              <a:gd name="connsiteX0" fmla="*/ 0 w 4170948"/>
              <a:gd name="connsiteY0" fmla="*/ 0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0 w 4170948"/>
              <a:gd name="connsiteY4" fmla="*/ 0 h 8021052"/>
              <a:gd name="connsiteX0" fmla="*/ 184341 w 4170948"/>
              <a:gd name="connsiteY0" fmla="*/ 1001485 h 8021052"/>
              <a:gd name="connsiteX1" fmla="*/ 4170948 w 4170948"/>
              <a:gd name="connsiteY1" fmla="*/ 0 h 8021052"/>
              <a:gd name="connsiteX2" fmla="*/ 4170948 w 4170948"/>
              <a:gd name="connsiteY2" fmla="*/ 8021052 h 8021052"/>
              <a:gd name="connsiteX3" fmla="*/ 0 w 4170948"/>
              <a:gd name="connsiteY3" fmla="*/ 8021052 h 8021052"/>
              <a:gd name="connsiteX4" fmla="*/ 184341 w 4170948"/>
              <a:gd name="connsiteY4" fmla="*/ 1001485 h 8021052"/>
              <a:gd name="connsiteX0" fmla="*/ 184341 w 4182740"/>
              <a:gd name="connsiteY0" fmla="*/ 707822 h 7727389"/>
              <a:gd name="connsiteX1" fmla="*/ 4182740 w 4182740"/>
              <a:gd name="connsiteY1" fmla="*/ 0 h 7727389"/>
              <a:gd name="connsiteX2" fmla="*/ 4170948 w 4182740"/>
              <a:gd name="connsiteY2" fmla="*/ 7727389 h 7727389"/>
              <a:gd name="connsiteX3" fmla="*/ 0 w 4182740"/>
              <a:gd name="connsiteY3" fmla="*/ 7727389 h 7727389"/>
              <a:gd name="connsiteX4" fmla="*/ 184341 w 4182740"/>
              <a:gd name="connsiteY4" fmla="*/ 707822 h 7727389"/>
              <a:gd name="connsiteX0" fmla="*/ 0 w 3998399"/>
              <a:gd name="connsiteY0" fmla="*/ 707822 h 7727389"/>
              <a:gd name="connsiteX1" fmla="*/ 3998399 w 3998399"/>
              <a:gd name="connsiteY1" fmla="*/ 0 h 7727389"/>
              <a:gd name="connsiteX2" fmla="*/ 3986607 w 3998399"/>
              <a:gd name="connsiteY2" fmla="*/ 7727389 h 7727389"/>
              <a:gd name="connsiteX3" fmla="*/ 1293124 w 3998399"/>
              <a:gd name="connsiteY3" fmla="*/ 7603352 h 7727389"/>
              <a:gd name="connsiteX4" fmla="*/ 0 w 3998399"/>
              <a:gd name="connsiteY4" fmla="*/ 707822 h 7727389"/>
              <a:gd name="connsiteX0" fmla="*/ 0 w 3998399"/>
              <a:gd name="connsiteY0" fmla="*/ 707822 h 7603352"/>
              <a:gd name="connsiteX1" fmla="*/ 3998399 w 3998399"/>
              <a:gd name="connsiteY1" fmla="*/ 0 h 7603352"/>
              <a:gd name="connsiteX2" fmla="*/ 3988852 w 3998399"/>
              <a:gd name="connsiteY2" fmla="*/ 7050786 h 7603352"/>
              <a:gd name="connsiteX3" fmla="*/ 1293124 w 3998399"/>
              <a:gd name="connsiteY3" fmla="*/ 7603352 h 7603352"/>
              <a:gd name="connsiteX4" fmla="*/ 0 w 3998399"/>
              <a:gd name="connsiteY4" fmla="*/ 707822 h 7603352"/>
              <a:gd name="connsiteX0" fmla="*/ 0 w 3970437"/>
              <a:gd name="connsiteY0" fmla="*/ 744936 h 7603352"/>
              <a:gd name="connsiteX1" fmla="*/ 3970437 w 3970437"/>
              <a:gd name="connsiteY1" fmla="*/ 0 h 7603352"/>
              <a:gd name="connsiteX2" fmla="*/ 3960890 w 3970437"/>
              <a:gd name="connsiteY2" fmla="*/ 7050786 h 7603352"/>
              <a:gd name="connsiteX3" fmla="*/ 1265162 w 3970437"/>
              <a:gd name="connsiteY3" fmla="*/ 7603352 h 7603352"/>
              <a:gd name="connsiteX4" fmla="*/ 0 w 3970437"/>
              <a:gd name="connsiteY4" fmla="*/ 744936 h 7603352"/>
              <a:gd name="connsiteX0" fmla="*/ 0 w 3961553"/>
              <a:gd name="connsiteY0" fmla="*/ 720736 h 7579152"/>
              <a:gd name="connsiteX1" fmla="*/ 3953761 w 3961553"/>
              <a:gd name="connsiteY1" fmla="*/ 0 h 7579152"/>
              <a:gd name="connsiteX2" fmla="*/ 3960890 w 3961553"/>
              <a:gd name="connsiteY2" fmla="*/ 7026586 h 7579152"/>
              <a:gd name="connsiteX3" fmla="*/ 1265162 w 3961553"/>
              <a:gd name="connsiteY3" fmla="*/ 7579152 h 7579152"/>
              <a:gd name="connsiteX4" fmla="*/ 0 w 3961553"/>
              <a:gd name="connsiteY4" fmla="*/ 720736 h 757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1553" h="7579152">
                <a:moveTo>
                  <a:pt x="0" y="720736"/>
                </a:moveTo>
                <a:lnTo>
                  <a:pt x="3953761" y="0"/>
                </a:lnTo>
                <a:cubicBezTo>
                  <a:pt x="3949830" y="2575796"/>
                  <a:pt x="3964821" y="4450790"/>
                  <a:pt x="3960890" y="7026586"/>
                </a:cubicBezTo>
                <a:lnTo>
                  <a:pt x="1265162" y="7579152"/>
                </a:lnTo>
                <a:lnTo>
                  <a:pt x="0" y="720736"/>
                </a:ln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634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4AB-6085-204A-AACC-68B11F3D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0CC9-934B-574F-8AA7-8EA810758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1" y="2054244"/>
            <a:ext cx="4535961" cy="4023248"/>
          </a:xfrm>
        </p:spPr>
        <p:txBody>
          <a:bodyPr/>
          <a:lstStyle/>
          <a:p>
            <a:r>
              <a:rPr lang="en-US" dirty="0"/>
              <a:t>3-year training data</a:t>
            </a:r>
          </a:p>
          <a:p>
            <a:r>
              <a:rPr lang="en-US" dirty="0"/>
              <a:t>1-year validation data </a:t>
            </a:r>
          </a:p>
          <a:p>
            <a:r>
              <a:rPr lang="en-US" dirty="0"/>
              <a:t>e.g. 2001-2004 training</a:t>
            </a:r>
          </a:p>
          <a:p>
            <a:pPr marL="0" indent="0">
              <a:buNone/>
            </a:pPr>
            <a:r>
              <a:rPr lang="en-US" dirty="0"/>
              <a:t>2004-2005 validation</a:t>
            </a:r>
          </a:p>
          <a:p>
            <a:endParaRPr lang="en-US" dirty="0"/>
          </a:p>
          <a:p>
            <a:r>
              <a:rPr lang="en-US" dirty="0"/>
              <a:t>16 windows in total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09B40-F7C7-BB4E-9E56-ABA047DCE3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4 years back testing</a:t>
            </a: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A8C3E836-884A-C349-9C02-C89BC413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42" y="1516990"/>
            <a:ext cx="6969537" cy="45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9F5B-E8FD-C64E-B9A4-CA696306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BFF18-A256-B042-8333-937B087024B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20 years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A6B17-C71B-4043-842C-718B88900320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error - 3.78%</a:t>
            </a:r>
          </a:p>
          <a:p>
            <a:r>
              <a:rPr lang="en-US" dirty="0"/>
              <a:t>Windows – 16 windows - Adequate</a:t>
            </a:r>
          </a:p>
          <a:p>
            <a:r>
              <a:rPr lang="en-US" dirty="0"/>
              <a:t>Includes the financial crisis between 2000-2020</a:t>
            </a:r>
          </a:p>
          <a:p>
            <a:r>
              <a:rPr lang="en-US" dirty="0"/>
              <a:t>A fit model!</a:t>
            </a:r>
          </a:p>
        </p:txBody>
      </p:sp>
      <p:pic>
        <p:nvPicPr>
          <p:cNvPr id="11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5CCCC73-6DF9-9146-BF42-8D1250CE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754" y="3799588"/>
            <a:ext cx="6832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330E-849D-964A-A016-820F14EA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- Max Sharpe Ratio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B8A478-7C61-8C4A-B214-A28A2BA80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467846"/>
              </p:ext>
            </p:extLst>
          </p:nvPr>
        </p:nvGraphicFramePr>
        <p:xfrm>
          <a:off x="266451" y="1516990"/>
          <a:ext cx="11659098" cy="512606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72606">
                  <a:extLst>
                    <a:ext uri="{9D8B030D-6E8A-4147-A177-3AD203B41FA5}">
                      <a16:colId xmlns:a16="http://schemas.microsoft.com/office/drawing/2014/main" val="4252854487"/>
                    </a:ext>
                  </a:extLst>
                </a:gridCol>
                <a:gridCol w="1289154">
                  <a:extLst>
                    <a:ext uri="{9D8B030D-6E8A-4147-A177-3AD203B41FA5}">
                      <a16:colId xmlns:a16="http://schemas.microsoft.com/office/drawing/2014/main" val="2581540113"/>
                    </a:ext>
                  </a:extLst>
                </a:gridCol>
                <a:gridCol w="2097789">
                  <a:extLst>
                    <a:ext uri="{9D8B030D-6E8A-4147-A177-3AD203B41FA5}">
                      <a16:colId xmlns:a16="http://schemas.microsoft.com/office/drawing/2014/main" val="486509709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86474258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31763736"/>
                    </a:ext>
                  </a:extLst>
                </a:gridCol>
                <a:gridCol w="1019503">
                  <a:extLst>
                    <a:ext uri="{9D8B030D-6E8A-4147-A177-3AD203B41FA5}">
                      <a16:colId xmlns:a16="http://schemas.microsoft.com/office/drawing/2014/main" val="756401697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3706321353"/>
                    </a:ext>
                  </a:extLst>
                </a:gridCol>
                <a:gridCol w="871921">
                  <a:extLst>
                    <a:ext uri="{9D8B030D-6E8A-4147-A177-3AD203B41FA5}">
                      <a16:colId xmlns:a16="http://schemas.microsoft.com/office/drawing/2014/main" val="509919974"/>
                    </a:ext>
                  </a:extLst>
                </a:gridCol>
                <a:gridCol w="925348">
                  <a:extLst>
                    <a:ext uri="{9D8B030D-6E8A-4147-A177-3AD203B41FA5}">
                      <a16:colId xmlns:a16="http://schemas.microsoft.com/office/drawing/2014/main" val="2989271999"/>
                    </a:ext>
                  </a:extLst>
                </a:gridCol>
                <a:gridCol w="1005301">
                  <a:extLst>
                    <a:ext uri="{9D8B030D-6E8A-4147-A177-3AD203B41FA5}">
                      <a16:colId xmlns:a16="http://schemas.microsoft.com/office/drawing/2014/main" val="1774652155"/>
                    </a:ext>
                  </a:extLst>
                </a:gridCol>
              </a:tblGrid>
              <a:tr h="554066">
                <a:tc>
                  <a:txBody>
                    <a:bodyPr/>
                    <a:lstStyle/>
                    <a:p>
                      <a:r>
                        <a:rPr lang="en-US" sz="1200" dirty="0"/>
                        <a:t>Training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Validation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Expected Return 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Volatility</a:t>
                      </a:r>
                    </a:p>
                    <a:p>
                      <a:r>
                        <a:rPr lang="en-US" sz="1200" dirty="0"/>
                        <a:t>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Sharpe Ratio</a:t>
                      </a:r>
                    </a:p>
                    <a:p>
                      <a:r>
                        <a:rPr lang="en-US" sz="1200" dirty="0"/>
                        <a:t>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Actual Return (Validation)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(Expected)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(Benchmark)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7341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2001/11/20 - 2004/07/31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2004/08/01 - 2005/07/31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100%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-0.649%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9.15%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49231"/>
                  </a:ext>
                </a:extLst>
              </a:tr>
              <a:tr h="2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2002/08/01 - 2005/07/31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2005/08/01 - 2006/07/31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46.59%;</a:t>
                      </a:r>
                    </a:p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46.005%;</a:t>
                      </a:r>
                    </a:p>
                    <a:p>
                      <a:r>
                        <a:rPr lang="en-HK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PRILTAC HK Equity: 7.405%</a:t>
                      </a:r>
                      <a:endParaRPr 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9.30%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1.224%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8.07%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72812"/>
                  </a:ext>
                </a:extLst>
              </a:tr>
              <a:tr h="294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2003/08/01 - 2006/07/31</a:t>
                      </a:r>
                    </a:p>
                    <a:p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2006/08/01 - 2007/07/31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56.002%;</a:t>
                      </a: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37.415%;</a:t>
                      </a:r>
                    </a:p>
                    <a:p>
                      <a:r>
                        <a:rPr lang="en-HK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PRILTAC HK Equity: </a:t>
                      </a:r>
                      <a:r>
                        <a:rPr lang="en-US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6.583%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13.70%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3.503%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0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2004/08/01 - 2007/07/31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2007/08/01 - 2008/07/31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63.86%;</a:t>
                      </a: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33.388%;</a:t>
                      </a:r>
                    </a:p>
                    <a:p>
                      <a:r>
                        <a:rPr lang="en-HK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PRILTAC HK Equity: 2.752%</a:t>
                      </a:r>
                      <a:endParaRPr 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2.763%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7.68%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3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2005/08/01 - 2008/07/31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2008/08/01 - 2009/07/31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50.291%;</a:t>
                      </a: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37.987%;</a:t>
                      </a:r>
                    </a:p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PRIHDSC HK Equity: 6.384%</a:t>
                      </a:r>
                    </a:p>
                    <a:p>
                      <a:r>
                        <a:rPr lang="en-HK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PRICAPC HK Equity: 5.338%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-25.32%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-35.81%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-0.847%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-24.47%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2006/08/01 - 2009/07/31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2009/08/01 - 2010/07/31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PRICAPC HK Equity: 100%</a:t>
                      </a:r>
                      <a:endPara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2.3%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0.9%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0.29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0.00804%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-0.073%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0.081%</a:t>
                      </a:r>
                    </a:p>
                    <a:p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3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2007/08/01 - 2010/07/31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2010/08/01 - 2011/07/31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100%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8.01%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-0.585%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11.50%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096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2008/08/01 - 2011/07/31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2011/08/01 - 2012/07/31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71.434%;</a:t>
                      </a:r>
                    </a:p>
                    <a:p>
                      <a:r>
                        <a:rPr lang="en-HK" sz="1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PRILTAC HK Equity: 28.566%</a:t>
                      </a:r>
                      <a:endParaRPr 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-8.34%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-0.150%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4980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2FBF1-39EA-E541-8CA0-B3FE1B93D5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Statistic (1)</a:t>
            </a:r>
          </a:p>
        </p:txBody>
      </p:sp>
    </p:spTree>
    <p:extLst>
      <p:ext uri="{BB962C8B-B14F-4D97-AF65-F5344CB8AC3E}">
        <p14:creationId xmlns:p14="http://schemas.microsoft.com/office/powerpoint/2010/main" val="117276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330E-849D-964A-A016-820F14EA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- Max Sharpe Ratio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B8A478-7C61-8C4A-B214-A28A2BA80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903991"/>
              </p:ext>
            </p:extLst>
          </p:nvPr>
        </p:nvGraphicFramePr>
        <p:xfrm>
          <a:off x="266451" y="1516990"/>
          <a:ext cx="11659098" cy="421166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72606">
                  <a:extLst>
                    <a:ext uri="{9D8B030D-6E8A-4147-A177-3AD203B41FA5}">
                      <a16:colId xmlns:a16="http://schemas.microsoft.com/office/drawing/2014/main" val="4252854487"/>
                    </a:ext>
                  </a:extLst>
                </a:gridCol>
                <a:gridCol w="1289154">
                  <a:extLst>
                    <a:ext uri="{9D8B030D-6E8A-4147-A177-3AD203B41FA5}">
                      <a16:colId xmlns:a16="http://schemas.microsoft.com/office/drawing/2014/main" val="2581540113"/>
                    </a:ext>
                  </a:extLst>
                </a:gridCol>
                <a:gridCol w="2097789">
                  <a:extLst>
                    <a:ext uri="{9D8B030D-6E8A-4147-A177-3AD203B41FA5}">
                      <a16:colId xmlns:a16="http://schemas.microsoft.com/office/drawing/2014/main" val="486509709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86474258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31763736"/>
                    </a:ext>
                  </a:extLst>
                </a:gridCol>
                <a:gridCol w="1019503">
                  <a:extLst>
                    <a:ext uri="{9D8B030D-6E8A-4147-A177-3AD203B41FA5}">
                      <a16:colId xmlns:a16="http://schemas.microsoft.com/office/drawing/2014/main" val="756401697"/>
                    </a:ext>
                  </a:extLst>
                </a:gridCol>
                <a:gridCol w="1093076">
                  <a:extLst>
                    <a:ext uri="{9D8B030D-6E8A-4147-A177-3AD203B41FA5}">
                      <a16:colId xmlns:a16="http://schemas.microsoft.com/office/drawing/2014/main" val="3706321353"/>
                    </a:ext>
                  </a:extLst>
                </a:gridCol>
                <a:gridCol w="871921">
                  <a:extLst>
                    <a:ext uri="{9D8B030D-6E8A-4147-A177-3AD203B41FA5}">
                      <a16:colId xmlns:a16="http://schemas.microsoft.com/office/drawing/2014/main" val="509919974"/>
                    </a:ext>
                  </a:extLst>
                </a:gridCol>
                <a:gridCol w="925348">
                  <a:extLst>
                    <a:ext uri="{9D8B030D-6E8A-4147-A177-3AD203B41FA5}">
                      <a16:colId xmlns:a16="http://schemas.microsoft.com/office/drawing/2014/main" val="2989271999"/>
                    </a:ext>
                  </a:extLst>
                </a:gridCol>
                <a:gridCol w="1005301">
                  <a:extLst>
                    <a:ext uri="{9D8B030D-6E8A-4147-A177-3AD203B41FA5}">
                      <a16:colId xmlns:a16="http://schemas.microsoft.com/office/drawing/2014/main" val="1774652155"/>
                    </a:ext>
                  </a:extLst>
                </a:gridCol>
              </a:tblGrid>
              <a:tr h="554066">
                <a:tc>
                  <a:txBody>
                    <a:bodyPr/>
                    <a:lstStyle/>
                    <a:p>
                      <a:r>
                        <a:rPr lang="en-US" sz="1200" dirty="0"/>
                        <a:t>Training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Validation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Expected Return 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Volatility</a:t>
                      </a:r>
                    </a:p>
                    <a:p>
                      <a:r>
                        <a:rPr lang="en-US" sz="1200" dirty="0"/>
                        <a:t>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Sharpe Ratio</a:t>
                      </a:r>
                    </a:p>
                    <a:p>
                      <a:r>
                        <a:rPr lang="en-US" sz="1200" dirty="0"/>
                        <a:t>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Actual Return (Validation)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(Expected)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(Benchmark)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7341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2009/08/01 - 2012/07/31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2012/08/01 - 2013/07/31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PRILTGC HK Equity: 86.875%;</a:t>
                      </a: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13.125%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-7.24%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0.364%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49231"/>
                  </a:ext>
                </a:extLst>
              </a:tr>
              <a:tr h="2548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2010/08/01 - 2013/07/31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2013/08/01 - 2014/07/31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62.051%;</a:t>
                      </a:r>
                    </a:p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37.949%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0.044%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72812"/>
                  </a:ext>
                </a:extLst>
              </a:tr>
              <a:tr h="190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2011/08/01 - 2014/07/31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2014/08/01 - 2015/07/31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PRIAGSD HK Equity: </a:t>
                      </a:r>
                      <a:r>
                        <a:rPr lang="en-US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99.642%;</a:t>
                      </a:r>
                      <a:endParaRPr lang="en-HK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0.358%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-16.22%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0.374%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40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2012/08/01 - 2015/07/31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2015/08/01 - 2016/07/31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81.216%;</a:t>
                      </a:r>
                    </a:p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18.784%;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-8.72%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-0.387%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3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2013/08/01 - 2016/07/31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2016/08/01 - 2017/07/31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0070C0"/>
                          </a:solidFill>
                        </a:rPr>
                        <a:t>PRIGLGC HK Equity: 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14.12%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0.295%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13.82%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2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2014/08/01 - 2017/07/31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2017/08/01 - 2018/07/31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PRIAGSD HK Equity: </a:t>
                      </a:r>
                      <a:r>
                        <a:rPr lang="en-US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100%</a:t>
                      </a:r>
                      <a:endParaRPr lang="en-HK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4.8%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10.9%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0.25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6.187%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1.29%</a:t>
                      </a:r>
                    </a:p>
                    <a:p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3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2015/08/01 - 2018/07/31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2018/08/01 - 2019/07/31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62.314%;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PRIAGSD HK Equity: </a:t>
                      </a:r>
                      <a:r>
                        <a:rPr lang="en-US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37.686%</a:t>
                      </a:r>
                      <a:endParaRPr lang="en-HK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3.209%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-3.32%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096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2016/08/01 - 2019/07/31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2019/08/01 - 2020/07/31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sz="1200" dirty="0">
                          <a:solidFill>
                            <a:srgbClr val="7030A0"/>
                          </a:solidFill>
                        </a:rPr>
                        <a:t>PRISTYC HK Equity: 50.064%;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PRIAGSD HK Equity: </a:t>
                      </a:r>
                      <a:r>
                        <a:rPr lang="en-US" sz="1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49.936%</a:t>
                      </a:r>
                      <a:endParaRPr lang="en-HK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1.48%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6.660%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0.071%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4980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2FBF1-39EA-E541-8CA0-B3FE1B93D53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Statistic (2)</a:t>
            </a:r>
          </a:p>
        </p:txBody>
      </p:sp>
    </p:spTree>
    <p:extLst>
      <p:ext uri="{BB962C8B-B14F-4D97-AF65-F5344CB8AC3E}">
        <p14:creationId xmlns:p14="http://schemas.microsoft.com/office/powerpoint/2010/main" val="83279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C92C3-CC53-CB4C-9674-106551E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</p:spPr>
        <p:txBody>
          <a:bodyPr/>
          <a:lstStyle/>
          <a:p>
            <a:r>
              <a:rPr lang="en-GB" dirty="0"/>
              <a:t>Overall return</a:t>
            </a:r>
            <a:br>
              <a:rPr lang="en-GB" dirty="0"/>
            </a:br>
            <a:br>
              <a:rPr kumimoji="1" lang="zh-HK" altLang="en-US" dirty="0"/>
            </a:b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50A66-F7E5-6541-A0A9-626AABE671ED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C6FE20-C33D-5B45-88BC-323B80199F3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</p:spPr>
        <p:txBody>
          <a:bodyPr/>
          <a:lstStyle/>
          <a:p>
            <a:r>
              <a:rPr lang="en-GB" dirty="0"/>
              <a:t>Our Portfolio vs. Benchmark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5F38C-4848-5F49-9835-0AD5D68B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95" y="2026666"/>
            <a:ext cx="6201810" cy="3727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8F0F08-691C-244A-A31D-79E6EAED45D7}"/>
              </a:ext>
            </a:extLst>
          </p:cNvPr>
          <p:cNvSpPr/>
          <p:nvPr/>
        </p:nvSpPr>
        <p:spPr>
          <a:xfrm flipH="1">
            <a:off x="4888992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27FD931-2FB1-2F42-AF8D-6B06B6332AA5}"/>
              </a:ext>
            </a:extLst>
          </p:cNvPr>
          <p:cNvSpPr txBox="1">
            <a:spLocks/>
          </p:cNvSpPr>
          <p:nvPr/>
        </p:nvSpPr>
        <p:spPr>
          <a:xfrm>
            <a:off x="413880" y="2054244"/>
            <a:ext cx="10814951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37B13-3274-E146-A6EC-D4970F6C2210}"/>
              </a:ext>
            </a:extLst>
          </p:cNvPr>
          <p:cNvSpPr/>
          <p:nvPr/>
        </p:nvSpPr>
        <p:spPr>
          <a:xfrm flipH="1">
            <a:off x="5885836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71947-5591-444E-84D8-14030EAA2D0C}"/>
              </a:ext>
            </a:extLst>
          </p:cNvPr>
          <p:cNvSpPr/>
          <p:nvPr/>
        </p:nvSpPr>
        <p:spPr>
          <a:xfrm flipH="1">
            <a:off x="7199994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72DA4-B07F-844D-B858-B4B364D8C09C}"/>
              </a:ext>
            </a:extLst>
          </p:cNvPr>
          <p:cNvSpPr/>
          <p:nvPr/>
        </p:nvSpPr>
        <p:spPr>
          <a:xfrm flipH="1">
            <a:off x="8196440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0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81A3-B4C9-C449-AC1D-78031D75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&amp; Insignificant Funds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0FC4-BD1C-F04A-94AD-682E192AF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0" y="2054244"/>
            <a:ext cx="11204379" cy="4062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Significant Funds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Insignificant Fund</a:t>
            </a:r>
          </a:p>
          <a:p>
            <a:r>
              <a:rPr lang="en-US" dirty="0"/>
              <a:t>PRASBON HK Equity - Principal Asian Bond Fund </a:t>
            </a:r>
          </a:p>
          <a:p>
            <a:pPr lvl="1"/>
            <a:r>
              <a:rPr lang="en-US" dirty="0"/>
              <a:t>Bond Fund – Low return compare to other funds after launched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D368C-7483-954F-B30B-52D3C8B1E81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C8A36775-AE25-124F-97DB-454E750A6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12762"/>
              </p:ext>
            </p:extLst>
          </p:nvPr>
        </p:nvGraphicFramePr>
        <p:xfrm>
          <a:off x="866417" y="2703396"/>
          <a:ext cx="10459166" cy="2118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22558">
                  <a:extLst>
                    <a:ext uri="{9D8B030D-6E8A-4147-A177-3AD203B41FA5}">
                      <a16:colId xmlns:a16="http://schemas.microsoft.com/office/drawing/2014/main" val="653752095"/>
                    </a:ext>
                  </a:extLst>
                </a:gridCol>
                <a:gridCol w="6303264">
                  <a:extLst>
                    <a:ext uri="{9D8B030D-6E8A-4147-A177-3AD203B41FA5}">
                      <a16:colId xmlns:a16="http://schemas.microsoft.com/office/drawing/2014/main" val="643145882"/>
                    </a:ext>
                  </a:extLst>
                </a:gridCol>
                <a:gridCol w="2133344">
                  <a:extLst>
                    <a:ext uri="{9D8B030D-6E8A-4147-A177-3AD203B41FA5}">
                      <a16:colId xmlns:a16="http://schemas.microsoft.com/office/drawing/2014/main" val="4165399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Fund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Fund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Number of 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8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PRISTYC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Principal MPF Scheme Series 800 - Stable Yield 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7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PRIGLGC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Principal MPF Scheme Series 800 - Global Growth 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 (Before 2014)</a:t>
                      </a:r>
                    </a:p>
                    <a:p>
                      <a:pPr algn="l"/>
                      <a:r>
                        <a:rPr lang="en-US" dirty="0"/>
                        <a:t>2 (After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0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PRILTAC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Long Term Accumulation Fund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 (Before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33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PRIAGSD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Principal MPF Scheme Series 800 - Aggressive Strategy Fund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 (After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489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18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032F34C6-0E3E-AE4B-8458-8588DBE1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2" y="4146472"/>
            <a:ext cx="4952837" cy="215109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25CFED1-BA3F-8C46-B057-37A3E3D812C6}"/>
              </a:ext>
            </a:extLst>
          </p:cNvPr>
          <p:cNvSpPr/>
          <p:nvPr/>
        </p:nvSpPr>
        <p:spPr>
          <a:xfrm>
            <a:off x="788392" y="4641938"/>
            <a:ext cx="4996167" cy="15995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FA6815-F630-4646-910F-D16DDA49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2" y="1775345"/>
            <a:ext cx="4964545" cy="2371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Allocation &amp; Holdings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PRISTYC HK Equity &amp; PRILTAC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1A35D-4414-CF49-A324-1509D6DBDA44}"/>
              </a:ext>
            </a:extLst>
          </p:cNvPr>
          <p:cNvSpPr txBox="1"/>
          <p:nvPr/>
        </p:nvSpPr>
        <p:spPr>
          <a:xfrm>
            <a:off x="2195271" y="1402731"/>
            <a:ext cx="2354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Stable Yield Fund</a:t>
            </a:r>
            <a:endParaRPr lang="en-US" dirty="0"/>
          </a:p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FB213B-9CBF-A446-9EDD-7A0658954028}"/>
              </a:ext>
            </a:extLst>
          </p:cNvPr>
          <p:cNvSpPr/>
          <p:nvPr/>
        </p:nvSpPr>
        <p:spPr>
          <a:xfrm>
            <a:off x="2288888" y="2192861"/>
            <a:ext cx="3495460" cy="46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F2771B-4E76-4440-AD2B-8880B11FB444}"/>
              </a:ext>
            </a:extLst>
          </p:cNvPr>
          <p:cNvSpPr/>
          <p:nvPr/>
        </p:nvSpPr>
        <p:spPr>
          <a:xfrm>
            <a:off x="2274983" y="2971582"/>
            <a:ext cx="3495460" cy="1744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F3E3CD6B-B797-9B45-B177-CA4B0FFFB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56" y="1753917"/>
            <a:ext cx="5065140" cy="27568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593937-1737-1949-8973-636AA1678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35"/>
          <a:stretch/>
        </p:blipFill>
        <p:spPr>
          <a:xfrm>
            <a:off x="6754756" y="4513316"/>
            <a:ext cx="5070896" cy="22152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37389EB-0940-9A43-A610-A97317181907}"/>
              </a:ext>
            </a:extLst>
          </p:cNvPr>
          <p:cNvSpPr/>
          <p:nvPr/>
        </p:nvSpPr>
        <p:spPr>
          <a:xfrm>
            <a:off x="8456191" y="2163960"/>
            <a:ext cx="3358343" cy="499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32718B-A161-8546-BBC6-FD1A63314410}"/>
              </a:ext>
            </a:extLst>
          </p:cNvPr>
          <p:cNvSpPr/>
          <p:nvPr/>
        </p:nvSpPr>
        <p:spPr>
          <a:xfrm>
            <a:off x="6754756" y="4898031"/>
            <a:ext cx="5065140" cy="357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760130-6C11-1647-88D4-C631910FED24}"/>
              </a:ext>
            </a:extLst>
          </p:cNvPr>
          <p:cNvSpPr/>
          <p:nvPr/>
        </p:nvSpPr>
        <p:spPr>
          <a:xfrm>
            <a:off x="8456191" y="3292937"/>
            <a:ext cx="3381100" cy="1702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F0A4FF-1DB2-3C47-A0FB-FA1A13E24A70}"/>
              </a:ext>
            </a:extLst>
          </p:cNvPr>
          <p:cNvSpPr txBox="1"/>
          <p:nvPr/>
        </p:nvSpPr>
        <p:spPr>
          <a:xfrm>
            <a:off x="7422360" y="1394876"/>
            <a:ext cx="372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Long Term Accumulation Fund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3ABAA6-2909-984D-A848-3CD9A1EE6E0A}"/>
              </a:ext>
            </a:extLst>
          </p:cNvPr>
          <p:cNvSpPr/>
          <p:nvPr/>
        </p:nvSpPr>
        <p:spPr>
          <a:xfrm>
            <a:off x="6765640" y="5263220"/>
            <a:ext cx="5070895" cy="19990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954FC3-3ACD-7B4E-BFE0-5EA813032998}"/>
              </a:ext>
            </a:extLst>
          </p:cNvPr>
          <p:cNvSpPr/>
          <p:nvPr/>
        </p:nvSpPr>
        <p:spPr>
          <a:xfrm>
            <a:off x="6754756" y="5640676"/>
            <a:ext cx="5059778" cy="10601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CA3D54-9D85-F144-A245-9E86DA6C2C70}"/>
              </a:ext>
            </a:extLst>
          </p:cNvPr>
          <p:cNvSpPr/>
          <p:nvPr/>
        </p:nvSpPr>
        <p:spPr>
          <a:xfrm>
            <a:off x="770997" y="4446799"/>
            <a:ext cx="4985540" cy="202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43121E-78E1-A54E-80E6-90E078E5DEEF}"/>
              </a:ext>
            </a:extLst>
          </p:cNvPr>
          <p:cNvSpPr/>
          <p:nvPr/>
        </p:nvSpPr>
        <p:spPr>
          <a:xfrm>
            <a:off x="6754756" y="5469935"/>
            <a:ext cx="5065140" cy="180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FE20642-FF9F-6D44-9C2B-EF5EC12A8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25" y="1725067"/>
            <a:ext cx="5037642" cy="26244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8B0154-8CAB-FC49-A3A5-56F292AC7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09" y="4346458"/>
            <a:ext cx="5039858" cy="221103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86BAD44-B124-E148-8B28-22DD2316E9BB}"/>
              </a:ext>
            </a:extLst>
          </p:cNvPr>
          <p:cNvSpPr/>
          <p:nvPr/>
        </p:nvSpPr>
        <p:spPr>
          <a:xfrm>
            <a:off x="6758207" y="4649662"/>
            <a:ext cx="5059384" cy="1881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C8B90-0170-8A42-98F3-D7755060E6E0}"/>
              </a:ext>
            </a:extLst>
          </p:cNvPr>
          <p:cNvSpPr txBox="1"/>
          <p:nvPr/>
        </p:nvSpPr>
        <p:spPr>
          <a:xfrm>
            <a:off x="7712886" y="1340287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Aggressive Strategy Fund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Allocation &amp; Holdings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PRIGLGC HK Equity &amp; PRIAGSD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6B28B3-B085-1348-83AB-033B47186D66}"/>
              </a:ext>
            </a:extLst>
          </p:cNvPr>
          <p:cNvSpPr/>
          <p:nvPr/>
        </p:nvSpPr>
        <p:spPr>
          <a:xfrm>
            <a:off x="8436491" y="3089915"/>
            <a:ext cx="3381100" cy="1938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1A35D-4414-CF49-A324-1509D6DBDA44}"/>
              </a:ext>
            </a:extLst>
          </p:cNvPr>
          <p:cNvSpPr txBox="1"/>
          <p:nvPr/>
        </p:nvSpPr>
        <p:spPr>
          <a:xfrm>
            <a:off x="2127368" y="1402731"/>
            <a:ext cx="248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Global Growth Fund</a:t>
            </a:r>
          </a:p>
          <a:p>
            <a:endParaRPr lang="en-US" dirty="0"/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B5892006-B2E7-194F-8137-748A9F272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92" y="1764208"/>
            <a:ext cx="5000306" cy="2505600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9E6679-1132-E64F-ABF1-B5A1E36A5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37" y="4262096"/>
            <a:ext cx="4996167" cy="229800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AFB213B-9CBF-A446-9EDD-7A0658954028}"/>
              </a:ext>
            </a:extLst>
          </p:cNvPr>
          <p:cNvSpPr/>
          <p:nvPr/>
        </p:nvSpPr>
        <p:spPr>
          <a:xfrm>
            <a:off x="2288888" y="2192861"/>
            <a:ext cx="3495460" cy="46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3207E-2D0D-5041-AE1B-01701B8F41F0}"/>
              </a:ext>
            </a:extLst>
          </p:cNvPr>
          <p:cNvSpPr/>
          <p:nvPr/>
        </p:nvSpPr>
        <p:spPr>
          <a:xfrm>
            <a:off x="795882" y="4712848"/>
            <a:ext cx="4996167" cy="82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5CFED1-BA3F-8C46-B057-37A3E3D812C6}"/>
              </a:ext>
            </a:extLst>
          </p:cNvPr>
          <p:cNvSpPr/>
          <p:nvPr/>
        </p:nvSpPr>
        <p:spPr>
          <a:xfrm>
            <a:off x="803699" y="5738551"/>
            <a:ext cx="4996167" cy="17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02A79-CACC-D24C-A791-F8B31092998F}"/>
              </a:ext>
            </a:extLst>
          </p:cNvPr>
          <p:cNvSpPr/>
          <p:nvPr/>
        </p:nvSpPr>
        <p:spPr>
          <a:xfrm>
            <a:off x="803699" y="6232758"/>
            <a:ext cx="4996167" cy="17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F2771B-4E76-4440-AD2B-8880B11FB444}"/>
              </a:ext>
            </a:extLst>
          </p:cNvPr>
          <p:cNvSpPr/>
          <p:nvPr/>
        </p:nvSpPr>
        <p:spPr>
          <a:xfrm>
            <a:off x="2288888" y="3153262"/>
            <a:ext cx="3495460" cy="1744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9DF47-751E-7048-A916-793305FDF9B9}"/>
              </a:ext>
            </a:extLst>
          </p:cNvPr>
          <p:cNvSpPr/>
          <p:nvPr/>
        </p:nvSpPr>
        <p:spPr>
          <a:xfrm>
            <a:off x="8436491" y="2151593"/>
            <a:ext cx="3326266" cy="494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A5A68-F457-3145-AFB2-E8C7FF1404B0}"/>
              </a:ext>
            </a:extLst>
          </p:cNvPr>
          <p:cNvSpPr/>
          <p:nvPr/>
        </p:nvSpPr>
        <p:spPr>
          <a:xfrm>
            <a:off x="774412" y="6058347"/>
            <a:ext cx="5035215" cy="1744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643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0D57-21CE-A247-A7EE-A621BD79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E058-859D-414D-A676-50CC94B5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Frontier helps build a Portfolio Allocation Model </a:t>
            </a:r>
          </a:p>
          <a:p>
            <a:pPr lvl="1"/>
            <a:r>
              <a:rPr lang="en-US" dirty="0"/>
              <a:t>3 functions for different purposes</a:t>
            </a:r>
          </a:p>
          <a:p>
            <a:pPr lvl="1"/>
            <a:r>
              <a:rPr lang="en-US" dirty="0"/>
              <a:t>With adequate </a:t>
            </a:r>
            <a:r>
              <a:rPr lang="en-US" dirty="0" err="1"/>
              <a:t>backtesting</a:t>
            </a:r>
            <a:r>
              <a:rPr lang="en-US" dirty="0"/>
              <a:t> and optimization</a:t>
            </a:r>
          </a:p>
          <a:p>
            <a:r>
              <a:rPr lang="en-US" dirty="0"/>
              <a:t>With the model built, </a:t>
            </a:r>
          </a:p>
          <a:p>
            <a:pPr lvl="1"/>
            <a:r>
              <a:rPr lang="en-US" dirty="0"/>
              <a:t>Average Error compare to testing data= 3.78%</a:t>
            </a:r>
          </a:p>
          <a:p>
            <a:pPr lvl="1"/>
            <a:r>
              <a:rPr lang="en-US" dirty="0"/>
              <a:t>Average annualized return compare to benchmark = +2.62%</a:t>
            </a:r>
          </a:p>
          <a:p>
            <a:pPr lvl="1"/>
            <a:r>
              <a:rPr lang="en-US" dirty="0"/>
              <a:t>Portfolio Return over 20 years = +72.45%</a:t>
            </a:r>
          </a:p>
          <a:p>
            <a:pPr lvl="1"/>
            <a:r>
              <a:rPr lang="en-US" dirty="0"/>
              <a:t>Compare to benchmark = +</a:t>
            </a:r>
            <a:r>
              <a:rPr lang="en-HK" dirty="0"/>
              <a:t>48.62%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B844B-F6CB-EE4D-9F9F-BB724AF43D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2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36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6358D5-A39D-A141-B360-8FB6280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for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AC65E-CCBC-1144-BFFF-6380D743C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Portfolio with funds within the MPF Scheme in Principal with modeling</a:t>
            </a:r>
          </a:p>
          <a:p>
            <a:r>
              <a:rPr lang="en-US" dirty="0"/>
              <a:t>Beat the benchmark (Default Investment Strategy)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567E9-67B5-534D-A82D-0D1400E150D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8FDE16-FACB-9E46-A3B7-041FA226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1" y="3613887"/>
            <a:ext cx="6126757" cy="30734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1AF5F-66B1-FC48-95FF-B9E05E28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366" y="3596058"/>
            <a:ext cx="4244863" cy="30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68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E654086-BD02-CE40-A81D-923BA602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055" y="4371848"/>
            <a:ext cx="5284093" cy="229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Allocation &amp; Holdings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PRISTYC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F92DA9-AF68-D44F-80D0-00B7D0F18CB1}"/>
              </a:ext>
            </a:extLst>
          </p:cNvPr>
          <p:cNvSpPr txBox="1"/>
          <p:nvPr/>
        </p:nvSpPr>
        <p:spPr>
          <a:xfrm>
            <a:off x="5198961" y="1407748"/>
            <a:ext cx="17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Stable Yield Fund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A87B74-937E-407B-8B40-52A83417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52" y="1869558"/>
            <a:ext cx="5284296" cy="25238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2328AC4-DAC2-4F00-A94C-2589E8753AC1}"/>
              </a:ext>
            </a:extLst>
          </p:cNvPr>
          <p:cNvSpPr/>
          <p:nvPr/>
        </p:nvSpPr>
        <p:spPr>
          <a:xfrm>
            <a:off x="5273228" y="3131480"/>
            <a:ext cx="3421988" cy="24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70864D-0661-4305-BC82-60D4E1142D4E}"/>
              </a:ext>
            </a:extLst>
          </p:cNvPr>
          <p:cNvSpPr/>
          <p:nvPr/>
        </p:nvSpPr>
        <p:spPr>
          <a:xfrm>
            <a:off x="3454054" y="4880539"/>
            <a:ext cx="5284093" cy="1694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59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6E6F-285D-4E46-806D-5EA745C3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AA2B1-E6DB-2240-9B6D-E3567A7A5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1" y="1380476"/>
            <a:ext cx="10515600" cy="406289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420D9-7C0A-7D4E-8CA2-91AAB9E9666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3EC31-8611-0A42-B66D-1F94D76C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54" y="2167167"/>
            <a:ext cx="7118196" cy="3219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BA10FA-2D59-A340-8290-AE7C2660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72" y="2036352"/>
            <a:ext cx="3989647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6DF228-4864-9B4D-A6E0-99193D66BAEC}"/>
              </a:ext>
            </a:extLst>
          </p:cNvPr>
          <p:cNvSpPr/>
          <p:nvPr/>
        </p:nvSpPr>
        <p:spPr>
          <a:xfrm>
            <a:off x="10013423" y="3421900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688DE-D0B6-C54B-968F-C76C4CDE901E}"/>
              </a:ext>
            </a:extLst>
          </p:cNvPr>
          <p:cNvSpPr/>
          <p:nvPr/>
        </p:nvSpPr>
        <p:spPr>
          <a:xfrm>
            <a:off x="10920293" y="2202651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B1F92-2E3D-094D-9B9B-B54ED4F419A6}"/>
              </a:ext>
            </a:extLst>
          </p:cNvPr>
          <p:cNvSpPr/>
          <p:nvPr/>
        </p:nvSpPr>
        <p:spPr>
          <a:xfrm>
            <a:off x="10311479" y="2202651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874BBF-FCDB-374F-A90A-A8B25ECB9833}"/>
              </a:ext>
            </a:extLst>
          </p:cNvPr>
          <p:cNvSpPr/>
          <p:nvPr/>
        </p:nvSpPr>
        <p:spPr>
          <a:xfrm>
            <a:off x="9712430" y="3421900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D4BDC7-F36D-5F49-9D82-E3C0037B3739}"/>
              </a:ext>
            </a:extLst>
          </p:cNvPr>
          <p:cNvSpPr/>
          <p:nvPr/>
        </p:nvSpPr>
        <p:spPr>
          <a:xfrm>
            <a:off x="6807538" y="2949227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85E8AA-FEF0-BF44-9B9F-8C9AAC347027}"/>
              </a:ext>
            </a:extLst>
          </p:cNvPr>
          <p:cNvSpPr/>
          <p:nvPr/>
        </p:nvSpPr>
        <p:spPr>
          <a:xfrm>
            <a:off x="3029384" y="5059414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E3206E-FA4B-0648-87FD-ED337B0D1C1E}"/>
              </a:ext>
            </a:extLst>
          </p:cNvPr>
          <p:cNvSpPr/>
          <p:nvPr/>
        </p:nvSpPr>
        <p:spPr>
          <a:xfrm>
            <a:off x="9704541" y="2492469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1146D-D6C0-0148-A109-DC90CB7A54D2}"/>
              </a:ext>
            </a:extLst>
          </p:cNvPr>
          <p:cNvSpPr/>
          <p:nvPr/>
        </p:nvSpPr>
        <p:spPr>
          <a:xfrm>
            <a:off x="10014769" y="2202651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95715F-53EA-A241-BCD4-17742667775B}"/>
              </a:ext>
            </a:extLst>
          </p:cNvPr>
          <p:cNvSpPr/>
          <p:nvPr/>
        </p:nvSpPr>
        <p:spPr>
          <a:xfrm>
            <a:off x="1768621" y="5061430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1B38AD-9BE9-0B47-B8B8-1E8617DBA9EB}"/>
              </a:ext>
            </a:extLst>
          </p:cNvPr>
          <p:cNvSpPr/>
          <p:nvPr/>
        </p:nvSpPr>
        <p:spPr>
          <a:xfrm>
            <a:off x="6807537" y="3486481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ADA6AA-5CB4-6A48-8A96-8A51D84B1331}"/>
              </a:ext>
            </a:extLst>
          </p:cNvPr>
          <p:cNvSpPr/>
          <p:nvPr/>
        </p:nvSpPr>
        <p:spPr>
          <a:xfrm>
            <a:off x="10918441" y="2479136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02C41-496C-BD43-9358-D41CC0E669E0}"/>
              </a:ext>
            </a:extLst>
          </p:cNvPr>
          <p:cNvSpPr/>
          <p:nvPr/>
        </p:nvSpPr>
        <p:spPr>
          <a:xfrm>
            <a:off x="9704047" y="2802279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6CBC70-3FD3-774A-8A6F-4021EBCDB670}"/>
              </a:ext>
            </a:extLst>
          </p:cNvPr>
          <p:cNvSpPr/>
          <p:nvPr/>
        </p:nvSpPr>
        <p:spPr>
          <a:xfrm>
            <a:off x="3029384" y="2948115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8D993C-BF73-C24F-9862-8FEBB75A5F5B}"/>
              </a:ext>
            </a:extLst>
          </p:cNvPr>
          <p:cNvSpPr/>
          <p:nvPr/>
        </p:nvSpPr>
        <p:spPr>
          <a:xfrm>
            <a:off x="1755694" y="3478687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0C40B7-510D-A74E-8A0F-52E15FD3D90D}"/>
              </a:ext>
            </a:extLst>
          </p:cNvPr>
          <p:cNvSpPr/>
          <p:nvPr/>
        </p:nvSpPr>
        <p:spPr>
          <a:xfrm>
            <a:off x="9995286" y="2812275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AEC129-3AEB-3D46-B04F-C797B44E58FA}"/>
              </a:ext>
            </a:extLst>
          </p:cNvPr>
          <p:cNvSpPr/>
          <p:nvPr/>
        </p:nvSpPr>
        <p:spPr>
          <a:xfrm>
            <a:off x="10299817" y="2481533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CE4B0A-A917-994E-952F-82728554D2D4}"/>
              </a:ext>
            </a:extLst>
          </p:cNvPr>
          <p:cNvSpPr/>
          <p:nvPr/>
        </p:nvSpPr>
        <p:spPr>
          <a:xfrm>
            <a:off x="3029383" y="4003764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B23D2D-1724-244C-B905-334128EC2978}"/>
              </a:ext>
            </a:extLst>
          </p:cNvPr>
          <p:cNvSpPr/>
          <p:nvPr/>
        </p:nvSpPr>
        <p:spPr>
          <a:xfrm>
            <a:off x="4337935" y="3486480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513B46-C297-274B-829E-301DA3E4A8DC}"/>
              </a:ext>
            </a:extLst>
          </p:cNvPr>
          <p:cNvSpPr/>
          <p:nvPr/>
        </p:nvSpPr>
        <p:spPr>
          <a:xfrm>
            <a:off x="6807536" y="4003763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BC274D-7E4F-4B4C-8268-EE9A6F9909D7}"/>
              </a:ext>
            </a:extLst>
          </p:cNvPr>
          <p:cNvSpPr/>
          <p:nvPr/>
        </p:nvSpPr>
        <p:spPr>
          <a:xfrm>
            <a:off x="1755694" y="4003762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623D89-599B-F34A-B653-61EFE8610C70}"/>
              </a:ext>
            </a:extLst>
          </p:cNvPr>
          <p:cNvSpPr/>
          <p:nvPr/>
        </p:nvSpPr>
        <p:spPr>
          <a:xfrm>
            <a:off x="4333563" y="2948114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780A0A-6D92-4941-86E8-2278EA4EC006}"/>
              </a:ext>
            </a:extLst>
          </p:cNvPr>
          <p:cNvSpPr/>
          <p:nvPr/>
        </p:nvSpPr>
        <p:spPr>
          <a:xfrm>
            <a:off x="4375067" y="5059414"/>
            <a:ext cx="528773" cy="234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85ED7C-4B37-024A-B57B-4FFB82F2D897}"/>
              </a:ext>
            </a:extLst>
          </p:cNvPr>
          <p:cNvSpPr/>
          <p:nvPr/>
        </p:nvSpPr>
        <p:spPr>
          <a:xfrm>
            <a:off x="10311479" y="3416210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07DAA2-50A7-504B-BB6C-1A418D090AE2}"/>
              </a:ext>
            </a:extLst>
          </p:cNvPr>
          <p:cNvSpPr/>
          <p:nvPr/>
        </p:nvSpPr>
        <p:spPr>
          <a:xfrm>
            <a:off x="10933360" y="2812275"/>
            <a:ext cx="158496" cy="15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25A5-C2B7-6E44-B6F3-28356C74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C8C7-492C-A746-AE6D-9E63DCC8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0" y="2054244"/>
            <a:ext cx="11619093" cy="4062890"/>
          </a:xfrm>
        </p:spPr>
        <p:txBody>
          <a:bodyPr/>
          <a:lstStyle/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[PRISTYC HK Equity &amp; PRIGLGC HK Equity]</a:t>
            </a:r>
          </a:p>
          <a:p>
            <a:pPr lvl="1"/>
            <a:r>
              <a:rPr lang="en-US" dirty="0"/>
              <a:t>[PRISTYC HK Equity &amp; PRIAGSD HK Equity] </a:t>
            </a:r>
          </a:p>
          <a:p>
            <a:pPr lvl="1"/>
            <a:r>
              <a:rPr lang="en-US" dirty="0"/>
              <a:t>[PRISTYC HK Equity &amp; PRILTAC HK Equity]</a:t>
            </a:r>
          </a:p>
          <a:p>
            <a:pPr lvl="1"/>
            <a:r>
              <a:rPr lang="en-US" dirty="0"/>
              <a:t>[PRILTAC HK Equity &amp; PRIAGSD HK Equity]</a:t>
            </a:r>
          </a:p>
          <a:p>
            <a:pPr marL="0" indent="0">
              <a:buNone/>
            </a:pPr>
            <a:r>
              <a:rPr lang="en-US" dirty="0"/>
              <a:t>are little correlated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Only</a:t>
            </a:r>
          </a:p>
          <a:p>
            <a:pPr lvl="1"/>
            <a:r>
              <a:rPr lang="en-US" dirty="0"/>
              <a:t> [PRIGLGC HK Equity &amp; PRIAGSD HK Equity] </a:t>
            </a:r>
          </a:p>
          <a:p>
            <a:pPr lvl="1"/>
            <a:r>
              <a:rPr lang="en-US" dirty="0"/>
              <a:t> [PRILTAC HK Equity &amp; PRIGLGC HK Equity] </a:t>
            </a:r>
          </a:p>
          <a:p>
            <a:pPr marL="0" indent="0">
              <a:buNone/>
            </a:pPr>
            <a:r>
              <a:rPr lang="en-US" dirty="0"/>
              <a:t>are highly correlated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F4B9C-A6E2-2A4D-A7D6-30936BEC58E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731512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70D5103-5840-E349-9CA3-61D4CE44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56" y="1753917"/>
            <a:ext cx="5065140" cy="2756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Comparison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PRILTAC HK Equity &amp; PRIGLGC HK Equity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53339-0C82-8D48-9671-2BE52E2F9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5"/>
          <a:stretch/>
        </p:blipFill>
        <p:spPr>
          <a:xfrm>
            <a:off x="6754756" y="4513316"/>
            <a:ext cx="5070896" cy="2215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BB9D40E-2B59-874D-BAC5-200B04160FE4}"/>
              </a:ext>
            </a:extLst>
          </p:cNvPr>
          <p:cNvSpPr/>
          <p:nvPr/>
        </p:nvSpPr>
        <p:spPr>
          <a:xfrm>
            <a:off x="8456191" y="2163960"/>
            <a:ext cx="3358343" cy="499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CC2619-268B-0741-9B59-307BD096992F}"/>
              </a:ext>
            </a:extLst>
          </p:cNvPr>
          <p:cNvSpPr/>
          <p:nvPr/>
        </p:nvSpPr>
        <p:spPr>
          <a:xfrm>
            <a:off x="6754756" y="4898031"/>
            <a:ext cx="5065140" cy="357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6124B3-D942-C347-B381-A9628B6E7657}"/>
              </a:ext>
            </a:extLst>
          </p:cNvPr>
          <p:cNvSpPr/>
          <p:nvPr/>
        </p:nvSpPr>
        <p:spPr>
          <a:xfrm>
            <a:off x="6754756" y="5469935"/>
            <a:ext cx="5065140" cy="180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48669D-4F4B-C745-B282-EDBAA19EF648}"/>
              </a:ext>
            </a:extLst>
          </p:cNvPr>
          <p:cNvSpPr/>
          <p:nvPr/>
        </p:nvSpPr>
        <p:spPr>
          <a:xfrm>
            <a:off x="8456191" y="3292937"/>
            <a:ext cx="3381100" cy="1702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4DA0F0-FAFF-1042-90FE-36F698B5F746}"/>
              </a:ext>
            </a:extLst>
          </p:cNvPr>
          <p:cNvSpPr txBox="1"/>
          <p:nvPr/>
        </p:nvSpPr>
        <p:spPr>
          <a:xfrm>
            <a:off x="7422360" y="1394876"/>
            <a:ext cx="372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Long Term Accumulation Fund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64573-E937-994F-8881-F9E0390E3FC7}"/>
              </a:ext>
            </a:extLst>
          </p:cNvPr>
          <p:cNvSpPr txBox="1"/>
          <p:nvPr/>
        </p:nvSpPr>
        <p:spPr>
          <a:xfrm>
            <a:off x="2127368" y="1402731"/>
            <a:ext cx="248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Global Growth Fund</a:t>
            </a:r>
          </a:p>
          <a:p>
            <a:endParaRPr lang="en-US" dirty="0"/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F9F35484-0346-D84F-8BEC-7BC7109C4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92" y="1764208"/>
            <a:ext cx="5000306" cy="2505600"/>
          </a:xfrm>
          <a:prstGeom prst="rect">
            <a:avLst/>
          </a:prstGeom>
        </p:spPr>
      </p:pic>
      <p:pic>
        <p:nvPicPr>
          <p:cNvPr id="39" name="Picture 3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98AC19-B910-564A-9C2B-2C6DF4C8A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37" y="4262096"/>
            <a:ext cx="4996167" cy="22980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4EB893A-A441-414D-BDF0-7BAAA2058A9F}"/>
              </a:ext>
            </a:extLst>
          </p:cNvPr>
          <p:cNvSpPr/>
          <p:nvPr/>
        </p:nvSpPr>
        <p:spPr>
          <a:xfrm>
            <a:off x="2288888" y="3132321"/>
            <a:ext cx="3495460" cy="173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FEB957-036F-C743-AE0C-DF9BEBFC459B}"/>
              </a:ext>
            </a:extLst>
          </p:cNvPr>
          <p:cNvSpPr/>
          <p:nvPr/>
        </p:nvSpPr>
        <p:spPr>
          <a:xfrm>
            <a:off x="795882" y="4712848"/>
            <a:ext cx="4996167" cy="574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676E42-A670-A547-BA0E-CF626E9F5165}"/>
              </a:ext>
            </a:extLst>
          </p:cNvPr>
          <p:cNvSpPr/>
          <p:nvPr/>
        </p:nvSpPr>
        <p:spPr>
          <a:xfrm>
            <a:off x="2288888" y="2146931"/>
            <a:ext cx="3495460" cy="5815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9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FE20642-FF9F-6D44-9C2B-EF5EC12A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25" y="1725067"/>
            <a:ext cx="5037642" cy="2624400"/>
          </a:xfrm>
          <a:prstGeom prst="rect">
            <a:avLst/>
          </a:prstGeom>
        </p:spPr>
      </p:pic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8B0154-8CAB-FC49-A3A5-56F292AC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209" y="4346458"/>
            <a:ext cx="5039858" cy="221103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86BAD44-B124-E148-8B28-22DD2316E9BB}"/>
              </a:ext>
            </a:extLst>
          </p:cNvPr>
          <p:cNvSpPr/>
          <p:nvPr/>
        </p:nvSpPr>
        <p:spPr>
          <a:xfrm>
            <a:off x="6758207" y="4649663"/>
            <a:ext cx="5015583" cy="584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C8B90-0170-8A42-98F3-D7755060E6E0}"/>
              </a:ext>
            </a:extLst>
          </p:cNvPr>
          <p:cNvSpPr txBox="1"/>
          <p:nvPr/>
        </p:nvSpPr>
        <p:spPr>
          <a:xfrm>
            <a:off x="7712886" y="1340287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Aggressive Strategy Fund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Comparison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PRIGLGC HK Equity &amp; PRIAGSD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E9AC8-5C16-4ABA-8983-4FF3C3E7D6B3}"/>
              </a:ext>
            </a:extLst>
          </p:cNvPr>
          <p:cNvSpPr/>
          <p:nvPr/>
        </p:nvSpPr>
        <p:spPr>
          <a:xfrm>
            <a:off x="8447524" y="3110306"/>
            <a:ext cx="3326266" cy="190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6124B3-D942-C347-B381-A9628B6E7657}"/>
              </a:ext>
            </a:extLst>
          </p:cNvPr>
          <p:cNvSpPr/>
          <p:nvPr/>
        </p:nvSpPr>
        <p:spPr>
          <a:xfrm>
            <a:off x="6752451" y="5412209"/>
            <a:ext cx="5065140" cy="701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6B28B3-B085-1348-83AB-033B47186D66}"/>
              </a:ext>
            </a:extLst>
          </p:cNvPr>
          <p:cNvSpPr/>
          <p:nvPr/>
        </p:nvSpPr>
        <p:spPr>
          <a:xfrm>
            <a:off x="8416967" y="2118718"/>
            <a:ext cx="3381100" cy="5240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1A35D-4414-CF49-A324-1509D6DBDA44}"/>
              </a:ext>
            </a:extLst>
          </p:cNvPr>
          <p:cNvSpPr txBox="1"/>
          <p:nvPr/>
        </p:nvSpPr>
        <p:spPr>
          <a:xfrm>
            <a:off x="2127368" y="1402731"/>
            <a:ext cx="248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Global Growth Fund</a:t>
            </a:r>
          </a:p>
          <a:p>
            <a:endParaRPr lang="en-US" dirty="0"/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B5892006-B2E7-194F-8137-748A9F272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92" y="1764208"/>
            <a:ext cx="5000306" cy="2505600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9E6679-1132-E64F-ABF1-B5A1E36A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7" y="4262096"/>
            <a:ext cx="4996167" cy="229800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AFB213B-9CBF-A446-9EDD-7A0658954028}"/>
              </a:ext>
            </a:extLst>
          </p:cNvPr>
          <p:cNvSpPr/>
          <p:nvPr/>
        </p:nvSpPr>
        <p:spPr>
          <a:xfrm>
            <a:off x="2288888" y="2192861"/>
            <a:ext cx="3495460" cy="460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3207E-2D0D-5041-AE1B-01701B8F41F0}"/>
              </a:ext>
            </a:extLst>
          </p:cNvPr>
          <p:cNvSpPr/>
          <p:nvPr/>
        </p:nvSpPr>
        <p:spPr>
          <a:xfrm>
            <a:off x="795882" y="4712848"/>
            <a:ext cx="4996167" cy="82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5CFED1-BA3F-8C46-B057-37A3E3D812C6}"/>
              </a:ext>
            </a:extLst>
          </p:cNvPr>
          <p:cNvSpPr/>
          <p:nvPr/>
        </p:nvSpPr>
        <p:spPr>
          <a:xfrm>
            <a:off x="803699" y="5738551"/>
            <a:ext cx="4996167" cy="17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502A79-CACC-D24C-A791-F8B31092998F}"/>
              </a:ext>
            </a:extLst>
          </p:cNvPr>
          <p:cNvSpPr/>
          <p:nvPr/>
        </p:nvSpPr>
        <p:spPr>
          <a:xfrm>
            <a:off x="803699" y="6232758"/>
            <a:ext cx="4996167" cy="17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F2771B-4E76-4440-AD2B-8880B11FB444}"/>
              </a:ext>
            </a:extLst>
          </p:cNvPr>
          <p:cNvSpPr/>
          <p:nvPr/>
        </p:nvSpPr>
        <p:spPr>
          <a:xfrm>
            <a:off x="2288888" y="3153262"/>
            <a:ext cx="3495460" cy="17441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031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C92C3-CC53-CB4C-9674-106551E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</p:spPr>
        <p:txBody>
          <a:bodyPr/>
          <a:lstStyle/>
          <a:p>
            <a:r>
              <a:rPr kumimoji="1" lang="en-US" altLang="zh-HK" dirty="0"/>
              <a:t>Explanations on Significant Changes </a:t>
            </a:r>
            <a:br>
              <a:rPr kumimoji="1" lang="zh-HK" altLang="en-US" dirty="0"/>
            </a:b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50A66-F7E5-6541-A0A9-626AABE671ED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HK" b="1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2008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The stock market crash occurred on September 28, 2008.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Major financial markets lost more than 30% of their value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The funds were significantly affected by the stock market and their values decreased sharply.  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kumimoji="1" lang="en-US" altLang="zh-HK" sz="2000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zh-HK" b="1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2011-12</a:t>
            </a:r>
            <a:endParaRPr kumimoji="1" lang="zh-HK" altLang="en-US" b="1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United States debt-ceiling crisis of 2011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The Growth Recession Of 2012 in US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US Presidential Election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C6FE20-C33D-5B45-88BC-323B80199F3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</p:spPr>
        <p:txBody>
          <a:bodyPr/>
          <a:lstStyle/>
          <a:p>
            <a:r>
              <a:rPr lang="en-GB" dirty="0"/>
              <a:t>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1301795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C92C3-CC53-CB4C-9674-106551E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</p:spPr>
        <p:txBody>
          <a:bodyPr/>
          <a:lstStyle/>
          <a:p>
            <a:r>
              <a:rPr kumimoji="1" lang="en-US" altLang="zh-HK" dirty="0"/>
              <a:t>Explanations on Significant Changes </a:t>
            </a:r>
            <a:br>
              <a:rPr kumimoji="1" lang="zh-HK" altLang="en-US" dirty="0"/>
            </a:b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50A66-F7E5-6541-A0A9-626AABE671ED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1318336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HK" b="1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2015-16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2015–16 Chinese stock market turbulence - 27 July and 24 August's "Black Monday”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2016 United Kingdom European Union membership referendum (Brexit)</a:t>
            </a:r>
          </a:p>
          <a:p>
            <a:pPr marL="742950" lvl="1" indent="-285750">
              <a:buFontTx/>
              <a:buChar char="-"/>
            </a:pPr>
            <a:r>
              <a:rPr kumimoji="1" lang="en-US" altLang="zh-HK" sz="16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pound ↓,  LSE FTSE ↓, while US interest rates ↑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kumimoji="1" lang="en-US" altLang="zh-HK" sz="2000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zh-HK" b="1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2020</a:t>
            </a:r>
            <a:endParaRPr kumimoji="1" lang="zh-HK" altLang="en-US" b="1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Coronavirus crash was a sudden global stock market crash began on February 20 to April 7.</a:t>
            </a:r>
          </a:p>
          <a:p>
            <a:pPr marL="285750" indent="-285750">
              <a:buFontTx/>
              <a:buChar char="-"/>
            </a:pPr>
            <a:r>
              <a:rPr kumimoji="1" lang="en-US" altLang="zh-HK" sz="2000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S&amp;P 500, the Dow Jones Industrial Average experienced the largest one-day drop since the 2008 financial crisis.  </a:t>
            </a:r>
            <a:endParaRPr kumimoji="1" lang="zh-HK" altLang="en-US" sz="2000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C6FE20-C33D-5B45-88BC-323B80199F3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</p:spPr>
        <p:txBody>
          <a:bodyPr/>
          <a:lstStyle/>
          <a:p>
            <a:r>
              <a:rPr lang="en-GB" dirty="0"/>
              <a:t>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3414169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FD06-7DE6-4044-8CCB-B3B54213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8B5A-17E1-C04F-B1EF-7B02A7B2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1" y="2054244"/>
            <a:ext cx="10653048" cy="4062890"/>
          </a:xfrm>
        </p:spPr>
        <p:txBody>
          <a:bodyPr/>
          <a:lstStyle/>
          <a:p>
            <a:r>
              <a:rPr lang="en-US" dirty="0"/>
              <a:t>5 windows</a:t>
            </a:r>
          </a:p>
          <a:p>
            <a:r>
              <a:rPr lang="en-US" dirty="0"/>
              <a:t>Include 2015–16 Chinese stock market turbulence, 2016 Brexit, 2020 COVID-19 crisis</a:t>
            </a:r>
          </a:p>
          <a:p>
            <a:r>
              <a:rPr lang="en-US" dirty="0"/>
              <a:t>High average error – 38.03%</a:t>
            </a:r>
          </a:p>
          <a:p>
            <a:r>
              <a:rPr lang="en-US" dirty="0"/>
              <a:t>Underfit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FBD39-47EA-8348-8CC5-E873406F163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5 years validation data</a:t>
            </a:r>
          </a:p>
        </p:txBody>
      </p:sp>
      <p:pic>
        <p:nvPicPr>
          <p:cNvPr id="8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BFF3929-0302-BD49-A281-FF6094C58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6"/>
          <a:stretch/>
        </p:blipFill>
        <p:spPr>
          <a:xfrm>
            <a:off x="4109581" y="4085689"/>
            <a:ext cx="6819900" cy="2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6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6A22-FCE0-6442-8FC4-03BECD83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6CDB-0807-F64E-AFB8-DE521FB1BE9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10 years validation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814F55-4648-D145-810C-8C91159F72BF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windows – 10 windows</a:t>
            </a:r>
          </a:p>
          <a:p>
            <a:r>
              <a:rPr lang="en-US" dirty="0"/>
              <a:t>Also include the </a:t>
            </a:r>
            <a:r>
              <a:rPr kumimoji="1" lang="en-US" altLang="zh-HK" dirty="0"/>
              <a:t>United States debt-ceiling crisis of 2011</a:t>
            </a:r>
            <a:endParaRPr lang="en-US" dirty="0"/>
          </a:p>
          <a:p>
            <a:r>
              <a:rPr lang="en-US" dirty="0"/>
              <a:t>Lower average error – 20.53%, </a:t>
            </a:r>
          </a:p>
          <a:p>
            <a:pPr lvl="1"/>
            <a:r>
              <a:rPr lang="en-US" dirty="0"/>
              <a:t>but still high error</a:t>
            </a:r>
          </a:p>
          <a:p>
            <a:r>
              <a:rPr lang="en-US" dirty="0"/>
              <a:t>Underfit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E1930B1-FAF1-A44D-8589-DA1809A2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6"/>
          <a:stretch/>
        </p:blipFill>
        <p:spPr>
          <a:xfrm>
            <a:off x="4109581" y="4087152"/>
            <a:ext cx="7084824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8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C733-8F82-DD46-AC91-5EED1026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91890B-17B7-E247-9E68-6BA1D9A2F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24"/>
          <a:stretch/>
        </p:blipFill>
        <p:spPr>
          <a:xfrm>
            <a:off x="1799456" y="1516991"/>
            <a:ext cx="8593088" cy="50145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BC498-7FBD-1740-B4E5-70BE4CC563D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5th window</a:t>
            </a:r>
          </a:p>
        </p:txBody>
      </p:sp>
    </p:spTree>
    <p:extLst>
      <p:ext uri="{BB962C8B-B14F-4D97-AF65-F5344CB8AC3E}">
        <p14:creationId xmlns:p14="http://schemas.microsoft.com/office/powerpoint/2010/main" val="319232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8F82-F51A-244E-AF30-1D66F22F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&amp; Benchmarking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CAEE1-7C1D-3549-A7B2-8EFFEB7178D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Overall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23ECDD-17CE-9943-B6DA-0C5879845C72}"/>
              </a:ext>
            </a:extLst>
          </p:cNvPr>
          <p:cNvSpPr txBox="1">
            <a:spLocks/>
          </p:cNvSpPr>
          <p:nvPr/>
        </p:nvSpPr>
        <p:spPr>
          <a:xfrm>
            <a:off x="413880" y="2054244"/>
            <a:ext cx="10814951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Average Error of Test data vs. Validation Data: &lt;5%</a:t>
            </a:r>
          </a:p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Average annualized return compare to benchmark: +2.62%</a:t>
            </a:r>
          </a:p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Return over 20 years compare to benchmark: ~50%!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Oriya Sangam MN" pitchFamily="2" charset="0"/>
              <a:cs typeface="Oriya Sangam MN" pitchFamily="2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AB8983-4135-5B4D-B84C-C5B0F9E90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t="73989" r="34205"/>
          <a:stretch/>
        </p:blipFill>
        <p:spPr>
          <a:xfrm>
            <a:off x="1406922" y="4341786"/>
            <a:ext cx="8828865" cy="10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3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2370BC62-734F-7645-ABFE-F5D08F95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650" y="2934680"/>
            <a:ext cx="9430658" cy="35968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BDF24-3940-5149-9C67-5634C1F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7CCC-1075-AE4A-980D-A2EBFE81B8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5th window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7F304-E683-0042-AC0E-9E4C68DA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46" y="1371974"/>
            <a:ext cx="9430662" cy="18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77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6DF9-FA14-D340-9AB1-CB339C5C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3FB28A-D1CB-7F46-B41A-BFFF0D07B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588"/>
          <a:stretch/>
        </p:blipFill>
        <p:spPr>
          <a:xfrm>
            <a:off x="1564717" y="1516990"/>
            <a:ext cx="9062566" cy="50145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16E5E-6611-C24B-A29D-0EF8D148B34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5th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0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C733-8F82-DD46-AC91-5EED1026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BC498-7FBD-1740-B4E5-70BE4CC563D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8th window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A95132-5F62-C741-8D70-27EA3552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85ACA9-AB02-BF4D-B058-83D76AA9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56" y="1516990"/>
            <a:ext cx="8593088" cy="47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2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DF24-3940-5149-9C67-5634C1F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7CCC-1075-AE4A-980D-A2EBFE81B8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8th window</a:t>
            </a:r>
          </a:p>
          <a:p>
            <a:endParaRPr lang="en-US" dirty="0"/>
          </a:p>
        </p:txBody>
      </p:sp>
      <p:pic>
        <p:nvPicPr>
          <p:cNvPr id="12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45E3CB-D184-5644-B88A-B8A5174A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9" y="1371974"/>
            <a:ext cx="9430662" cy="492034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41E77B6-64F4-5843-AFFB-CE9A245F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72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905F3D45-B7C0-8541-A6CC-FDEC689D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10" y="4625115"/>
            <a:ext cx="6611533" cy="1192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86DF9-FA14-D340-9AB1-CB339C5C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16E5E-6611-C24B-A29D-0EF8D148B34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8th window</a:t>
            </a:r>
          </a:p>
          <a:p>
            <a:endParaRPr lang="en-US" dirty="0"/>
          </a:p>
        </p:txBody>
      </p:sp>
      <p:pic>
        <p:nvPicPr>
          <p:cNvPr id="8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39F765F3-E0D9-0A41-A354-32A8921F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10" y="1451458"/>
            <a:ext cx="6611533" cy="1192403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0370FC-3EAF-B14A-9250-1E37E8B44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10" y="2643861"/>
            <a:ext cx="6611533" cy="2316945"/>
          </a:xfrm>
          <a:prstGeom prst="rect">
            <a:avLst/>
          </a:prstGeom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777DA44-92EC-FD4E-8A7F-23EA03B33B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" r="-1"/>
          <a:stretch/>
        </p:blipFill>
        <p:spPr>
          <a:xfrm>
            <a:off x="2586710" y="4950911"/>
            <a:ext cx="6566925" cy="8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04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C733-8F82-DD46-AC91-5EED1026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BC498-7FBD-1740-B4E5-70BE4CC563D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12th window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82AFA0-8198-8E43-A743-784AFF2A1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727EB6D-D129-9749-8AC2-534958BB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646" y="1371974"/>
            <a:ext cx="9430658" cy="51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56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72CCAB-2EB6-384F-A4EE-2BF6BA986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88"/>
          <a:stretch/>
        </p:blipFill>
        <p:spPr>
          <a:xfrm>
            <a:off x="2479210" y="1932013"/>
            <a:ext cx="7233580" cy="418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BDF24-3940-5149-9C67-5634C1F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77CCC-1075-AE4A-980D-A2EBFE81B8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12th window</a:t>
            </a:r>
          </a:p>
          <a:p>
            <a:endParaRPr lang="en-US" dirty="0"/>
          </a:p>
        </p:txBody>
      </p:sp>
      <p:pic>
        <p:nvPicPr>
          <p:cNvPr id="19" name="Content Placeholder 18" descr="Bar chart&#10;&#10;Description automatically generated">
            <a:extLst>
              <a:ext uri="{FF2B5EF4-FFF2-40B4-BE49-F238E27FC236}">
                <a16:creationId xmlns:a16="http://schemas.microsoft.com/office/drawing/2014/main" id="{7385A162-3EC5-DA4B-A867-05E5C6382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210" y="3161131"/>
            <a:ext cx="6487678" cy="2756776"/>
          </a:xfrm>
        </p:spPr>
      </p:pic>
      <p:pic>
        <p:nvPicPr>
          <p:cNvPr id="18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FE8481-7F98-B445-9AED-FB98F97DE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47"/>
          <a:stretch/>
        </p:blipFill>
        <p:spPr>
          <a:xfrm>
            <a:off x="2479210" y="1623864"/>
            <a:ext cx="7233580" cy="1537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3EF7E3-CF71-A24C-B249-1A22FD3A3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210" y="5917906"/>
            <a:ext cx="6377989" cy="2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91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6DF9-FA14-D340-9AB1-CB339C5C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Backtesting</a:t>
            </a:r>
            <a:r>
              <a:rPr lang="en-HK" dirty="0"/>
              <a:t> and Optimization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16E5E-6611-C24B-A29D-0EF8D148B34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12th window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8AA7C-634E-4545-881D-0C6E46BAE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3" y="1676574"/>
            <a:ext cx="9070025" cy="2584363"/>
          </a:xfrm>
          <a:prstGeom prst="rect">
            <a:avLst/>
          </a:prstGeom>
        </p:spPr>
      </p:pic>
      <p:pic>
        <p:nvPicPr>
          <p:cNvPr id="10" name="Content Placeholder 9" descr="A picture containing chart&#10;&#10;Description automatically generated">
            <a:extLst>
              <a:ext uri="{FF2B5EF4-FFF2-40B4-BE49-F238E27FC236}">
                <a16:creationId xmlns:a16="http://schemas.microsoft.com/office/drawing/2014/main" id="{53E31B5E-8CA8-2D42-844F-ED07D9EA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97"/>
          <a:stretch/>
        </p:blipFill>
        <p:spPr>
          <a:xfrm>
            <a:off x="1560986" y="4260937"/>
            <a:ext cx="9073111" cy="1949823"/>
          </a:xfrm>
        </p:spPr>
      </p:pic>
    </p:spTree>
    <p:extLst>
      <p:ext uri="{BB962C8B-B14F-4D97-AF65-F5344CB8AC3E}">
        <p14:creationId xmlns:p14="http://schemas.microsoft.com/office/powerpoint/2010/main" val="1455546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25A5-C2B7-6E44-B6F3-28356C74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C8C7-492C-A746-AE6D-9E63DCC85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0" y="2054244"/>
            <a:ext cx="11619093" cy="4062890"/>
          </a:xfrm>
        </p:spPr>
        <p:txBody>
          <a:bodyPr/>
          <a:lstStyle/>
          <a:p>
            <a:r>
              <a:rPr lang="en-US" dirty="0"/>
              <a:t>[PRILTAC HK Equity &amp; PRILTGC HK Equity] are highest correlated</a:t>
            </a:r>
          </a:p>
          <a:p>
            <a:r>
              <a:rPr lang="en-US" dirty="0"/>
              <a:t>[PRILTAC HK Equity &amp; PRIGLGC HK Equity] &amp; [PRIAGSD HK Equity &amp; PRSSCOA HK Equity] are highly correlated</a:t>
            </a:r>
          </a:p>
          <a:p>
            <a:endParaRPr lang="en-US" dirty="0"/>
          </a:p>
          <a:p>
            <a:r>
              <a:rPr lang="en-US" b="1" dirty="0"/>
              <a:t>However, [PRISTYC HK Equity &amp;  PRIGLGC HK Equity] [PRISTYC HK Equity &amp; PRIAGSD HK Equity] are not highly correlated</a:t>
            </a:r>
          </a:p>
          <a:p>
            <a:r>
              <a:rPr lang="en-US" b="1" dirty="0"/>
              <a:t>[PRIGLGC HK Equity &amp;  PRIAGSD HK Equity] are slightly correlated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F4B9C-A6E2-2A4D-A7D6-30936BEC58E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7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Comparison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PRILTAC HK Equity &amp; PRILTGC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2" name="Picture 21" descr="Text, application&#10;&#10;Description automatically generated">
            <a:extLst>
              <a:ext uri="{FF2B5EF4-FFF2-40B4-BE49-F238E27FC236}">
                <a16:creationId xmlns:a16="http://schemas.microsoft.com/office/drawing/2014/main" id="{A49279F8-7FF4-D74A-A125-F67A94F4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66" y="3960128"/>
            <a:ext cx="5004252" cy="215700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FD950E-98D2-7A47-A3AC-58FFF387574B}"/>
              </a:ext>
            </a:extLst>
          </p:cNvPr>
          <p:cNvSpPr/>
          <p:nvPr/>
        </p:nvSpPr>
        <p:spPr>
          <a:xfrm>
            <a:off x="8270240" y="3576319"/>
            <a:ext cx="2738063" cy="166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CB4A0C-87D2-F548-97A3-1933CE386868}"/>
              </a:ext>
            </a:extLst>
          </p:cNvPr>
          <p:cNvSpPr txBox="1"/>
          <p:nvPr/>
        </p:nvSpPr>
        <p:spPr>
          <a:xfrm>
            <a:off x="7493913" y="1383547"/>
            <a:ext cx="356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Long Term Guaranteed Fund 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B46C617-E3C3-7D43-86F1-0C618DC6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91" y="1872666"/>
            <a:ext cx="5065140" cy="275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14AEDA-627B-594C-99B7-C402E55E5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35"/>
          <a:stretch/>
        </p:blipFill>
        <p:spPr>
          <a:xfrm>
            <a:off x="848835" y="4548932"/>
            <a:ext cx="5070896" cy="22152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8F5BE6-9FB7-1940-BBFA-BD2001F3D742}"/>
              </a:ext>
            </a:extLst>
          </p:cNvPr>
          <p:cNvSpPr/>
          <p:nvPr/>
        </p:nvSpPr>
        <p:spPr>
          <a:xfrm>
            <a:off x="2657229" y="3397865"/>
            <a:ext cx="3262502" cy="178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9D8CB-83B0-DA42-822F-0DE22B252153}"/>
              </a:ext>
            </a:extLst>
          </p:cNvPr>
          <p:cNvSpPr txBox="1"/>
          <p:nvPr/>
        </p:nvSpPr>
        <p:spPr>
          <a:xfrm>
            <a:off x="1456084" y="1419994"/>
            <a:ext cx="372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Long Term Accumulation Fund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C90EE-20DC-1144-AB7F-73D0D191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466" y="1858736"/>
            <a:ext cx="4996167" cy="21013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B1AA258-1B0C-B34F-9231-8C85BD2FA447}"/>
              </a:ext>
            </a:extLst>
          </p:cNvPr>
          <p:cNvSpPr/>
          <p:nvPr/>
        </p:nvSpPr>
        <p:spPr>
          <a:xfrm>
            <a:off x="8512131" y="3217849"/>
            <a:ext cx="3262502" cy="178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3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2C92C3-CC53-CB4C-9674-106551E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54" y="326428"/>
            <a:ext cx="10515600" cy="736482"/>
          </a:xfrm>
        </p:spPr>
        <p:txBody>
          <a:bodyPr/>
          <a:lstStyle/>
          <a:p>
            <a:r>
              <a:rPr kumimoji="1" lang="en-US" altLang="zh-HK" dirty="0"/>
              <a:t>Our solution for you</a:t>
            </a:r>
            <a:br>
              <a:rPr kumimoji="1" lang="zh-HK" altLang="en-US" dirty="0"/>
            </a:b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250A66-F7E5-6541-A0A9-626AABE671ED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zh-HK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FC6FE20-C33D-5B45-88BC-323B80199F3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30754" y="940093"/>
            <a:ext cx="10515600" cy="576897"/>
          </a:xfrm>
        </p:spPr>
        <p:txBody>
          <a:bodyPr/>
          <a:lstStyle/>
          <a:p>
            <a:r>
              <a:rPr lang="en-GB" dirty="0"/>
              <a:t>Overall return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5F38C-4848-5F49-9835-0AD5D68B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95" y="2026666"/>
            <a:ext cx="6201810" cy="3727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8F0F08-691C-244A-A31D-79E6EAED45D7}"/>
              </a:ext>
            </a:extLst>
          </p:cNvPr>
          <p:cNvSpPr/>
          <p:nvPr/>
        </p:nvSpPr>
        <p:spPr>
          <a:xfrm flipH="1">
            <a:off x="4888992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27FD931-2FB1-2F42-AF8D-6B06B6332AA5}"/>
              </a:ext>
            </a:extLst>
          </p:cNvPr>
          <p:cNvSpPr txBox="1">
            <a:spLocks/>
          </p:cNvSpPr>
          <p:nvPr/>
        </p:nvSpPr>
        <p:spPr>
          <a:xfrm>
            <a:off x="413880" y="2054244"/>
            <a:ext cx="10814951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But why?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37B13-3274-E146-A6EC-D4970F6C2210}"/>
              </a:ext>
            </a:extLst>
          </p:cNvPr>
          <p:cNvSpPr/>
          <p:nvPr/>
        </p:nvSpPr>
        <p:spPr>
          <a:xfrm flipH="1">
            <a:off x="5885836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71947-5591-444E-84D8-14030EAA2D0C}"/>
              </a:ext>
            </a:extLst>
          </p:cNvPr>
          <p:cNvSpPr/>
          <p:nvPr/>
        </p:nvSpPr>
        <p:spPr>
          <a:xfrm flipH="1">
            <a:off x="7199994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172DA4-B07F-844D-B858-B4B364D8C09C}"/>
              </a:ext>
            </a:extLst>
          </p:cNvPr>
          <p:cNvSpPr/>
          <p:nvPr/>
        </p:nvSpPr>
        <p:spPr>
          <a:xfrm flipH="1">
            <a:off x="8196440" y="2508324"/>
            <a:ext cx="341376" cy="264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4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Comparison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PRIAGSD HK Equity &amp; PRSSCOA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E21E8-8658-3C4A-B47C-794D191C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91" y="1874774"/>
            <a:ext cx="5028221" cy="261949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DC85AF-28A6-4F41-884C-80F8AFC4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93" y="4494266"/>
            <a:ext cx="5039858" cy="221103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18D1202-A8FD-AE48-A2D1-A1FE43EB3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201" y="1874774"/>
            <a:ext cx="5009749" cy="2504875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408581-D51D-744D-9BED-922C09FB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201" y="4383657"/>
            <a:ext cx="5035030" cy="22110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A4FD28-6E55-AD45-AE62-09CC40FA1335}"/>
              </a:ext>
            </a:extLst>
          </p:cNvPr>
          <p:cNvSpPr/>
          <p:nvPr/>
        </p:nvSpPr>
        <p:spPr>
          <a:xfrm>
            <a:off x="808114" y="6209433"/>
            <a:ext cx="5062060" cy="322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385862-9B36-4643-BBFB-CD4F2F13CEC8}"/>
              </a:ext>
            </a:extLst>
          </p:cNvPr>
          <p:cNvSpPr/>
          <p:nvPr/>
        </p:nvSpPr>
        <p:spPr>
          <a:xfrm>
            <a:off x="8216497" y="2381474"/>
            <a:ext cx="3561621" cy="37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D1C349-E538-5341-9093-AA8D633A329D}"/>
              </a:ext>
            </a:extLst>
          </p:cNvPr>
          <p:cNvSpPr/>
          <p:nvPr/>
        </p:nvSpPr>
        <p:spPr>
          <a:xfrm>
            <a:off x="2543908" y="2290206"/>
            <a:ext cx="3326266" cy="319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1157A-16C1-E040-9ED0-E1188BE526CA}"/>
              </a:ext>
            </a:extLst>
          </p:cNvPr>
          <p:cNvSpPr/>
          <p:nvPr/>
        </p:nvSpPr>
        <p:spPr>
          <a:xfrm>
            <a:off x="808114" y="5661305"/>
            <a:ext cx="5111617" cy="25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DF990-CB04-BD45-A63D-EE35AF61762A}"/>
              </a:ext>
            </a:extLst>
          </p:cNvPr>
          <p:cNvSpPr/>
          <p:nvPr/>
        </p:nvSpPr>
        <p:spPr>
          <a:xfrm>
            <a:off x="854591" y="4958255"/>
            <a:ext cx="5015583" cy="254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42D67-FA58-DB4F-BEFE-A73CFF8F899B}"/>
              </a:ext>
            </a:extLst>
          </p:cNvPr>
          <p:cNvSpPr/>
          <p:nvPr/>
        </p:nvSpPr>
        <p:spPr>
          <a:xfrm>
            <a:off x="6754724" y="4901830"/>
            <a:ext cx="5035031" cy="194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F4E23-0E07-B746-99A6-B545760CCEF7}"/>
              </a:ext>
            </a:extLst>
          </p:cNvPr>
          <p:cNvSpPr/>
          <p:nvPr/>
        </p:nvSpPr>
        <p:spPr>
          <a:xfrm>
            <a:off x="6767839" y="5626869"/>
            <a:ext cx="5021917" cy="194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E038C-EDD3-754C-B847-A1CEA9BCC90C}"/>
              </a:ext>
            </a:extLst>
          </p:cNvPr>
          <p:cNvSpPr/>
          <p:nvPr/>
        </p:nvSpPr>
        <p:spPr>
          <a:xfrm>
            <a:off x="6756201" y="6119242"/>
            <a:ext cx="5033554" cy="232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3D20C-7C30-C045-ADD5-5FD6D91B1A6D}"/>
              </a:ext>
            </a:extLst>
          </p:cNvPr>
          <p:cNvSpPr txBox="1"/>
          <p:nvPr/>
        </p:nvSpPr>
        <p:spPr>
          <a:xfrm>
            <a:off x="1512044" y="1383620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Aggressive Strategy Fund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B4CB5-787E-1F40-8ACB-BA8DA5E09428}"/>
              </a:ext>
            </a:extLst>
          </p:cNvPr>
          <p:cNvSpPr txBox="1"/>
          <p:nvPr/>
        </p:nvSpPr>
        <p:spPr>
          <a:xfrm>
            <a:off x="7690004" y="1422467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Core Accumulation Fund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57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AD11-FD55-5E43-BDF6-D2F24711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Comparison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8F36-F93D-3B46-8E5A-A26BB298809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PRISTYC HK Equity, PRIGLGC HK Equity, PRIAGSD HK Equity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5B8650-C666-3D4A-8983-C231E7D80C14}"/>
              </a:ext>
            </a:extLst>
          </p:cNvPr>
          <p:cNvSpPr txBox="1">
            <a:spLocks/>
          </p:cNvSpPr>
          <p:nvPr/>
        </p:nvSpPr>
        <p:spPr>
          <a:xfrm>
            <a:off x="413881" y="2054244"/>
            <a:ext cx="10515600" cy="4062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riya Sangam MN" pitchFamily="2" charset="0"/>
                <a:ea typeface="+mn-ea"/>
                <a:cs typeface="Oriya Sangam MN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DBADB-04F4-434D-A61E-C0AF1748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411" y="2451460"/>
            <a:ext cx="3603708" cy="187738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1C56D6-0836-E647-B95A-E6D1EE09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411" y="4328842"/>
            <a:ext cx="3603708" cy="1580982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1B02A5-6D0F-DA4E-97D7-07C4177C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146" y="4252283"/>
            <a:ext cx="3603708" cy="165754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D7A51D0-CE6A-8E4B-912A-5BB33CE43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146" y="2451460"/>
            <a:ext cx="3603708" cy="1805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20FB4-C8D2-1641-B0DD-FB36A7A67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80" y="2451460"/>
            <a:ext cx="3603707" cy="17211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CB51BC9-547B-504A-9A52-D101F8205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79" y="4178104"/>
            <a:ext cx="3603707" cy="1565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F79C37-A6ED-6944-B1BE-8C23DCBFBDBC}"/>
              </a:ext>
            </a:extLst>
          </p:cNvPr>
          <p:cNvSpPr txBox="1"/>
          <p:nvPr/>
        </p:nvSpPr>
        <p:spPr>
          <a:xfrm>
            <a:off x="4851011" y="1731078"/>
            <a:ext cx="248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Global Growth Fund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348328-EA3A-8343-BF4F-0424EC155DCC}"/>
              </a:ext>
            </a:extLst>
          </p:cNvPr>
          <p:cNvSpPr txBox="1"/>
          <p:nvPr/>
        </p:nvSpPr>
        <p:spPr>
          <a:xfrm>
            <a:off x="1118476" y="1735879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Stable Yield Fund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8D243-22B1-3549-90C0-A6D77B2CD662}"/>
              </a:ext>
            </a:extLst>
          </p:cNvPr>
          <p:cNvSpPr txBox="1"/>
          <p:nvPr/>
        </p:nvSpPr>
        <p:spPr>
          <a:xfrm>
            <a:off x="8405194" y="1735879"/>
            <a:ext cx="314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riya Sangam MN" pitchFamily="2" charset="0"/>
                <a:cs typeface="Oriya Sangam MN" pitchFamily="2" charset="0"/>
              </a:rPr>
              <a:t>Aggressive Strategy Fund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0B5B55-73E7-EF49-B8B6-32BAA46A8F42}"/>
              </a:ext>
            </a:extLst>
          </p:cNvPr>
          <p:cNvSpPr/>
          <p:nvPr/>
        </p:nvSpPr>
        <p:spPr>
          <a:xfrm>
            <a:off x="5463212" y="2734035"/>
            <a:ext cx="2434640" cy="274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3806E8-32B0-2047-83FC-4FE5BAB9A6A0}"/>
              </a:ext>
            </a:extLst>
          </p:cNvPr>
          <p:cNvSpPr/>
          <p:nvPr/>
        </p:nvSpPr>
        <p:spPr>
          <a:xfrm>
            <a:off x="9399305" y="2734035"/>
            <a:ext cx="2378814" cy="274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5751E-BE6A-914B-BB49-00519125CA25}"/>
              </a:ext>
            </a:extLst>
          </p:cNvPr>
          <p:cNvSpPr/>
          <p:nvPr/>
        </p:nvSpPr>
        <p:spPr>
          <a:xfrm>
            <a:off x="4294142" y="4555724"/>
            <a:ext cx="3603707" cy="639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8A39EC-7EA9-7849-AC1C-17F7C9B9DB57}"/>
              </a:ext>
            </a:extLst>
          </p:cNvPr>
          <p:cNvSpPr/>
          <p:nvPr/>
        </p:nvSpPr>
        <p:spPr>
          <a:xfrm>
            <a:off x="4294142" y="5307687"/>
            <a:ext cx="3603707" cy="185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D84D8-4C20-4F45-BD49-D8BF3FFB6C95}"/>
              </a:ext>
            </a:extLst>
          </p:cNvPr>
          <p:cNvSpPr/>
          <p:nvPr/>
        </p:nvSpPr>
        <p:spPr>
          <a:xfrm>
            <a:off x="4294141" y="5650428"/>
            <a:ext cx="3603707" cy="185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5CB66B-8E14-974F-9007-774FD411574B}"/>
              </a:ext>
            </a:extLst>
          </p:cNvPr>
          <p:cNvSpPr/>
          <p:nvPr/>
        </p:nvSpPr>
        <p:spPr>
          <a:xfrm>
            <a:off x="8174411" y="4546532"/>
            <a:ext cx="3603707" cy="423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A7564D-901A-434C-9687-7B4A284312C7}"/>
              </a:ext>
            </a:extLst>
          </p:cNvPr>
          <p:cNvSpPr/>
          <p:nvPr/>
        </p:nvSpPr>
        <p:spPr>
          <a:xfrm>
            <a:off x="8174410" y="5070302"/>
            <a:ext cx="3603707" cy="580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314C31-FD9F-4E45-B340-F8F99C73ACBD}"/>
              </a:ext>
            </a:extLst>
          </p:cNvPr>
          <p:cNvSpPr/>
          <p:nvPr/>
        </p:nvSpPr>
        <p:spPr>
          <a:xfrm>
            <a:off x="1582948" y="3318673"/>
            <a:ext cx="2434640" cy="206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F8C260-A431-3549-BDB6-E075F3D5D09C}"/>
              </a:ext>
            </a:extLst>
          </p:cNvPr>
          <p:cNvSpPr/>
          <p:nvPr/>
        </p:nvSpPr>
        <p:spPr>
          <a:xfrm>
            <a:off x="413874" y="4518883"/>
            <a:ext cx="3603706" cy="1224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78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946-8C25-5041-A63E-24138020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 of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59375-4110-6B42-8FAE-E0381991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Due to time constraint</a:t>
            </a:r>
          </a:p>
          <a:p>
            <a:r>
              <a:rPr lang="en-US" dirty="0"/>
              <a:t>More windows trial</a:t>
            </a:r>
          </a:p>
          <a:p>
            <a:pPr lvl="1"/>
            <a:r>
              <a:rPr lang="en-US" dirty="0"/>
              <a:t>from 3+1 to 2+1, or 3+0.5, but avoid overfitting</a:t>
            </a:r>
          </a:p>
          <a:p>
            <a:r>
              <a:rPr lang="en-US" dirty="0"/>
              <a:t>Compare the result with other models</a:t>
            </a:r>
          </a:p>
          <a:p>
            <a:pPr lvl="1"/>
            <a:r>
              <a:rPr lang="en-US" dirty="0"/>
              <a:t>Model trained with </a:t>
            </a:r>
            <a:r>
              <a:rPr lang="en-US" dirty="0" err="1"/>
              <a:t>lightGBM</a:t>
            </a:r>
            <a:r>
              <a:rPr lang="en-US" dirty="0"/>
              <a:t>, Prophet on Time Series</a:t>
            </a:r>
          </a:p>
          <a:p>
            <a:r>
              <a:rPr lang="en-US" dirty="0"/>
              <a:t>Find other Alternative data</a:t>
            </a:r>
          </a:p>
          <a:p>
            <a:pPr lvl="1"/>
            <a:r>
              <a:rPr lang="en-US" dirty="0"/>
              <a:t>Social media posts, scheme or fund reviews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6319-C8DF-B642-9B00-AF63B362E86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9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9E5613-99B0-D94E-873A-A120F645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509"/>
            <a:ext cx="10515600" cy="662782"/>
          </a:xfrm>
        </p:spPr>
        <p:txBody>
          <a:bodyPr/>
          <a:lstStyle/>
          <a:p>
            <a:r>
              <a:rPr lang="en-GB" dirty="0"/>
              <a:t>Principal</a:t>
            </a:r>
          </a:p>
        </p:txBody>
      </p:sp>
      <p:pic>
        <p:nvPicPr>
          <p:cNvPr id="3" name="圖片 16">
            <a:extLst>
              <a:ext uri="{FF2B5EF4-FFF2-40B4-BE49-F238E27FC236}">
                <a16:creationId xmlns:a16="http://schemas.microsoft.com/office/drawing/2014/main" id="{14B6AC4C-C927-E648-80C2-B8380C1F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85" y="3550255"/>
            <a:ext cx="550423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7254A53A-23CD-844B-9D6E-820CA482A612}"/>
              </a:ext>
            </a:extLst>
          </p:cNvPr>
          <p:cNvSpPr/>
          <p:nvPr/>
        </p:nvSpPr>
        <p:spPr>
          <a:xfrm rot="16200000">
            <a:off x="7493391" y="2459208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8CA29678-AF11-EB44-A588-DC9F66EE029F}"/>
              </a:ext>
            </a:extLst>
          </p:cNvPr>
          <p:cNvSpPr/>
          <p:nvPr/>
        </p:nvSpPr>
        <p:spPr>
          <a:xfrm rot="16200000">
            <a:off x="3807602" y="2459206"/>
            <a:ext cx="4575610" cy="3145211"/>
          </a:xfrm>
          <a:prstGeom prst="roundRect">
            <a:avLst>
              <a:gd name="adj" fmla="val 3178"/>
            </a:avLst>
          </a:prstGeom>
          <a:solidFill>
            <a:srgbClr val="0BC9B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EB2B7C29-F124-F14C-BD33-5CD5D63DC91E}"/>
              </a:ext>
            </a:extLst>
          </p:cNvPr>
          <p:cNvSpPr/>
          <p:nvPr/>
        </p:nvSpPr>
        <p:spPr>
          <a:xfrm rot="16200000">
            <a:off x="121814" y="2459207"/>
            <a:ext cx="4575610" cy="3145211"/>
          </a:xfrm>
          <a:prstGeom prst="roundRect">
            <a:avLst>
              <a:gd name="adj" fmla="val 3178"/>
            </a:avLst>
          </a:prstGeom>
          <a:solidFill>
            <a:schemeClr val="bg1">
              <a:alpha val="0"/>
            </a:schemeClr>
          </a:solidFill>
          <a:ln w="50800">
            <a:solidFill>
              <a:srgbClr val="0FF4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80078-B7DC-6343-A39B-1143C25E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C013F-C40D-4E49-B8A1-87EF8C1577B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ko-KR" dirty="0"/>
              <a:t>3 MPF Scheme</a:t>
            </a:r>
            <a:endParaRPr lang="en-GB" dirty="0"/>
          </a:p>
        </p:txBody>
      </p:sp>
      <p:sp>
        <p:nvSpPr>
          <p:cNvPr id="4" name="矩形 28">
            <a:extLst>
              <a:ext uri="{FF2B5EF4-FFF2-40B4-BE49-F238E27FC236}">
                <a16:creationId xmlns:a16="http://schemas.microsoft.com/office/drawing/2014/main" id="{74F01DD7-6194-7749-BF70-EFE990CE2999}"/>
              </a:ext>
            </a:extLst>
          </p:cNvPr>
          <p:cNvSpPr/>
          <p:nvPr/>
        </p:nvSpPr>
        <p:spPr>
          <a:xfrm>
            <a:off x="8711235" y="5076231"/>
            <a:ext cx="2169453" cy="584775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36D46C9A-08EF-1643-ACB6-8CC651BFC005}"/>
              </a:ext>
            </a:extLst>
          </p:cNvPr>
          <p:cNvSpPr/>
          <p:nvPr/>
        </p:nvSpPr>
        <p:spPr>
          <a:xfrm>
            <a:off x="1281225" y="5076231"/>
            <a:ext cx="2169453" cy="584775"/>
          </a:xfrm>
          <a:prstGeom prst="rect">
            <a:avLst/>
          </a:prstGeom>
          <a:solidFill>
            <a:srgbClr val="0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文字方塊 18">
            <a:extLst>
              <a:ext uri="{FF2B5EF4-FFF2-40B4-BE49-F238E27FC236}">
                <a16:creationId xmlns:a16="http://schemas.microsoft.com/office/drawing/2014/main" id="{EC080F8D-FF72-5843-A61E-583295FB273B}"/>
              </a:ext>
            </a:extLst>
          </p:cNvPr>
          <p:cNvSpPr txBox="1"/>
          <p:nvPr/>
        </p:nvSpPr>
        <p:spPr>
          <a:xfrm>
            <a:off x="1261280" y="5076230"/>
            <a:ext cx="218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Series 800</a:t>
            </a:r>
          </a:p>
        </p:txBody>
      </p:sp>
      <p:sp>
        <p:nvSpPr>
          <p:cNvPr id="7" name="橢圓 4">
            <a:extLst>
              <a:ext uri="{FF2B5EF4-FFF2-40B4-BE49-F238E27FC236}">
                <a16:creationId xmlns:a16="http://schemas.microsoft.com/office/drawing/2014/main" id="{291B63A9-F693-DB48-8E18-A81EA3DD644E}"/>
              </a:ext>
            </a:extLst>
          </p:cNvPr>
          <p:cNvSpPr/>
          <p:nvPr/>
        </p:nvSpPr>
        <p:spPr>
          <a:xfrm>
            <a:off x="2098837" y="2043527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橢圓 22">
            <a:extLst>
              <a:ext uri="{FF2B5EF4-FFF2-40B4-BE49-F238E27FC236}">
                <a16:creationId xmlns:a16="http://schemas.microsoft.com/office/drawing/2014/main" id="{B4B1EBCC-F0DD-B848-91E9-D1B94BCD08F4}"/>
              </a:ext>
            </a:extLst>
          </p:cNvPr>
          <p:cNvSpPr/>
          <p:nvPr/>
        </p:nvSpPr>
        <p:spPr>
          <a:xfrm>
            <a:off x="5838264" y="2043527"/>
            <a:ext cx="514283" cy="5142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24">
            <a:extLst>
              <a:ext uri="{FF2B5EF4-FFF2-40B4-BE49-F238E27FC236}">
                <a16:creationId xmlns:a16="http://schemas.microsoft.com/office/drawing/2014/main" id="{57AFF734-D99D-2441-B78C-E3AFB8C27E5D}"/>
              </a:ext>
            </a:extLst>
          </p:cNvPr>
          <p:cNvSpPr/>
          <p:nvPr/>
        </p:nvSpPr>
        <p:spPr>
          <a:xfrm>
            <a:off x="9470414" y="2043528"/>
            <a:ext cx="514283" cy="514283"/>
          </a:xfrm>
          <a:prstGeom prst="ellipse">
            <a:avLst/>
          </a:prstGeom>
          <a:solidFill>
            <a:srgbClr val="0FF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25">
            <a:extLst>
              <a:ext uri="{FF2B5EF4-FFF2-40B4-BE49-F238E27FC236}">
                <a16:creationId xmlns:a16="http://schemas.microsoft.com/office/drawing/2014/main" id="{70B37C98-391E-DC41-91C0-62DC468626A1}"/>
              </a:ext>
            </a:extLst>
          </p:cNvPr>
          <p:cNvSpPr txBox="1"/>
          <p:nvPr/>
        </p:nvSpPr>
        <p:spPr>
          <a:xfrm>
            <a:off x="8701263" y="5076231"/>
            <a:ext cx="218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Simple Plan</a:t>
            </a:r>
          </a:p>
        </p:txBody>
      </p:sp>
      <p:sp>
        <p:nvSpPr>
          <p:cNvPr id="13" name="矩形 7">
            <a:extLst>
              <a:ext uri="{FF2B5EF4-FFF2-40B4-BE49-F238E27FC236}">
                <a16:creationId xmlns:a16="http://schemas.microsoft.com/office/drawing/2014/main" id="{60159669-54ED-D946-8517-4634E59BFF5A}"/>
              </a:ext>
            </a:extLst>
          </p:cNvPr>
          <p:cNvSpPr/>
          <p:nvPr/>
        </p:nvSpPr>
        <p:spPr>
          <a:xfrm>
            <a:off x="4990734" y="5076230"/>
            <a:ext cx="218856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21">
            <a:extLst>
              <a:ext uri="{FF2B5EF4-FFF2-40B4-BE49-F238E27FC236}">
                <a16:creationId xmlns:a16="http://schemas.microsoft.com/office/drawing/2014/main" id="{7A222022-CBDA-9247-8FB7-3B7756A44C47}"/>
              </a:ext>
            </a:extLst>
          </p:cNvPr>
          <p:cNvSpPr txBox="1"/>
          <p:nvPr/>
        </p:nvSpPr>
        <p:spPr>
          <a:xfrm>
            <a:off x="5000707" y="5076231"/>
            <a:ext cx="218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BC9B6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Smart Plan</a:t>
            </a:r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D9376799-1E7C-7F4F-8D17-BD8ED8FB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15" y="3482167"/>
            <a:ext cx="3145212" cy="534381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4151C93B-0C8A-8340-AF18-0FBA12C9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88" y="3410754"/>
            <a:ext cx="3144023" cy="655401"/>
          </a:xfrm>
          <a:prstGeom prst="rect">
            <a:avLst/>
          </a:prstGeom>
        </p:spPr>
      </p:pic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9D5D5157-111F-124A-AE22-9938EEFDF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40"/>
          <a:stretch/>
        </p:blipFill>
        <p:spPr>
          <a:xfrm>
            <a:off x="8224546" y="3410754"/>
            <a:ext cx="3129256" cy="6532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053CC2-1547-E343-8BB6-168F9ECCF4E2}"/>
              </a:ext>
            </a:extLst>
          </p:cNvPr>
          <p:cNvSpPr/>
          <p:nvPr/>
        </p:nvSpPr>
        <p:spPr>
          <a:xfrm flipH="1">
            <a:off x="833113" y="1744005"/>
            <a:ext cx="3153007" cy="4575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CD1F-8703-E84F-AEEA-6564FCB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K" dirty="0"/>
              <a:t>Fund List</a:t>
            </a:r>
            <a:br>
              <a:rPr kumimoji="1" lang="zh-HK" alt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4F31-7F1A-B343-9626-EC4C7880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HK" sz="2000" dirty="0"/>
              <a:t> </a:t>
            </a:r>
            <a:endParaRPr kumimoji="1" lang="zh-HK" alt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893AE-BF23-2B42-9B71-8048D229038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GB" dirty="0"/>
              <a:t>Fund List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6CB69B7-60AB-BD49-8BCD-580FB1CEB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94029"/>
              </p:ext>
            </p:extLst>
          </p:nvPr>
        </p:nvGraphicFramePr>
        <p:xfrm>
          <a:off x="1574800" y="2234029"/>
          <a:ext cx="9042400" cy="37033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653752095"/>
                    </a:ext>
                  </a:extLst>
                </a:gridCol>
                <a:gridCol w="6847840">
                  <a:extLst>
                    <a:ext uri="{9D8B030D-6E8A-4147-A177-3AD203B41FA5}">
                      <a16:colId xmlns:a16="http://schemas.microsoft.com/office/drawing/2014/main" val="6431458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Fund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Fund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8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PRIAGSD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Aggressive Strategy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7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PRSSCOA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Principal Core Accumulation Fund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9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PRIGLGC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Global Growth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0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PRIHDSC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HK Dollar Savings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91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PRILTAC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Long Term Accumulation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9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PRILTGC HK Equity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Long Term Guaranteed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58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PRICAPC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MPF Conservative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50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PRASBON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Principal Asian Bond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2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PRISTYC HK Equity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Principal MPF Scheme Series 800 - Stable Yield Fund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489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925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FFEC-8FC5-354A-898A-77BA4343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14AF-EC85-8F44-AD3C-BC9A1BA274B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Annualized Return by Categories</a:t>
            </a:r>
          </a:p>
        </p:txBody>
      </p:sp>
      <p:pic>
        <p:nvPicPr>
          <p:cNvPr id="5" name="Google Shape;799;p8">
            <a:extLst>
              <a:ext uri="{FF2B5EF4-FFF2-40B4-BE49-F238E27FC236}">
                <a16:creationId xmlns:a16="http://schemas.microsoft.com/office/drawing/2014/main" id="{36A1F6D4-58C9-2A4D-97D1-7E92A4B0D0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0638" y="1935583"/>
            <a:ext cx="10290724" cy="44009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3206A2-EC6B-044F-8467-1C0CA238C327}"/>
              </a:ext>
            </a:extLst>
          </p:cNvPr>
          <p:cNvSpPr/>
          <p:nvPr/>
        </p:nvSpPr>
        <p:spPr>
          <a:xfrm flipH="1">
            <a:off x="3084576" y="2535936"/>
            <a:ext cx="7863840" cy="1511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EIX 2">
      <a:dk1>
        <a:srgbClr val="424242"/>
      </a:dk1>
      <a:lt1>
        <a:srgbClr val="FFFFFF"/>
      </a:lt1>
      <a:dk2>
        <a:srgbClr val="526863"/>
      </a:dk2>
      <a:lt2>
        <a:srgbClr val="E7E6E6"/>
      </a:lt2>
      <a:accent1>
        <a:srgbClr val="F2CF5F"/>
      </a:accent1>
      <a:accent2>
        <a:srgbClr val="F2A063"/>
      </a:accent2>
      <a:accent3>
        <a:srgbClr val="EF7187"/>
      </a:accent3>
      <a:accent4>
        <a:srgbClr val="7FE5C4"/>
      </a:accent4>
      <a:accent5>
        <a:srgbClr val="85C2F3"/>
      </a:accent5>
      <a:accent6>
        <a:srgbClr val="718CDB"/>
      </a:accent6>
      <a:hlink>
        <a:srgbClr val="D80547"/>
      </a:hlink>
      <a:folHlink>
        <a:srgbClr val="4E2F1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7874</TotalTime>
  <Words>1790</Words>
  <Application>Microsoft Macintosh PowerPoint</Application>
  <PresentationFormat>Widescreen</PresentationFormat>
  <Paragraphs>475</Paragraphs>
  <Slides>52</Slides>
  <Notes>12</Notes>
  <HiddenSlides>23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Helvetica</vt:lpstr>
      <vt:lpstr>Helvetica Light Oblique</vt:lpstr>
      <vt:lpstr>Helvetica Neue</vt:lpstr>
      <vt:lpstr>Oriya Sangam MN</vt:lpstr>
      <vt:lpstr>Office Theme</vt:lpstr>
      <vt:lpstr>AREIX Data Bootcademy Portfolio Optimization - MPF Scheme    Returns Prediction Using Machine Learning in Quantitative Trading </vt:lpstr>
      <vt:lpstr>PowerPoint Presentation</vt:lpstr>
      <vt:lpstr>Our solution for you</vt:lpstr>
      <vt:lpstr>Performance &amp; Benchmarking </vt:lpstr>
      <vt:lpstr>Our solution for you </vt:lpstr>
      <vt:lpstr>Principal</vt:lpstr>
      <vt:lpstr>Principal</vt:lpstr>
      <vt:lpstr>Fund List </vt:lpstr>
      <vt:lpstr>Fund Performance</vt:lpstr>
      <vt:lpstr>Fund Performance</vt:lpstr>
      <vt:lpstr>Fund Performance</vt:lpstr>
      <vt:lpstr>Functions</vt:lpstr>
      <vt:lpstr>Efficient Frontier Optimisation</vt:lpstr>
      <vt:lpstr>Function 1a</vt:lpstr>
      <vt:lpstr>Function 1b</vt:lpstr>
      <vt:lpstr>Function 2</vt:lpstr>
      <vt:lpstr>Function 3</vt:lpstr>
      <vt:lpstr>Scientific Basis of Model</vt:lpstr>
      <vt:lpstr>Backtesting and Optimization</vt:lpstr>
      <vt:lpstr>Backtesting and Optimization</vt:lpstr>
      <vt:lpstr>Statistic Analysis</vt:lpstr>
      <vt:lpstr>Portfolio - Max Sharpe Ratio </vt:lpstr>
      <vt:lpstr>Portfolio - Max Sharpe Ratio </vt:lpstr>
      <vt:lpstr>Overall return  </vt:lpstr>
      <vt:lpstr>Significant &amp; Insignificant Funds</vt:lpstr>
      <vt:lpstr>Fund Allocation &amp; Holdings</vt:lpstr>
      <vt:lpstr>Fund Allocation &amp; Holdings</vt:lpstr>
      <vt:lpstr>Conclusion</vt:lpstr>
      <vt:lpstr>PowerPoint Presentation</vt:lpstr>
      <vt:lpstr>Fund Allocation &amp; Holdings</vt:lpstr>
      <vt:lpstr>Covariance Matrix</vt:lpstr>
      <vt:lpstr>Correlation</vt:lpstr>
      <vt:lpstr>Fund Comparison </vt:lpstr>
      <vt:lpstr>Fund Comparison </vt:lpstr>
      <vt:lpstr>Explanations on Significant Changes  </vt:lpstr>
      <vt:lpstr>Explanations on Significant Changes  </vt:lpstr>
      <vt:lpstr>Data used</vt:lpstr>
      <vt:lpstr>Data used</vt:lpstr>
      <vt:lpstr>Backtesting and Optimization</vt:lpstr>
      <vt:lpstr>Backtesting and Optimization</vt:lpstr>
      <vt:lpstr>Backtesting and Optimization</vt:lpstr>
      <vt:lpstr>Backtesting and Optimization</vt:lpstr>
      <vt:lpstr>Backtesting and Optimization</vt:lpstr>
      <vt:lpstr>Backtesting and Optimization</vt:lpstr>
      <vt:lpstr>Backtesting and Optimization</vt:lpstr>
      <vt:lpstr>Backtesting and Optimization</vt:lpstr>
      <vt:lpstr>Backtesting and Optimization</vt:lpstr>
      <vt:lpstr>Correlation</vt:lpstr>
      <vt:lpstr>Fund Comparison </vt:lpstr>
      <vt:lpstr>Fund Comparison </vt:lpstr>
      <vt:lpstr>Fund Comparison </vt:lpstr>
      <vt:lpstr>Future direction of improvements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LEE Chi Chung</cp:lastModifiedBy>
  <cp:revision>226</cp:revision>
  <dcterms:created xsi:type="dcterms:W3CDTF">2020-11-07T09:59:48Z</dcterms:created>
  <dcterms:modified xsi:type="dcterms:W3CDTF">2020-12-05T14:51:46Z</dcterms:modified>
</cp:coreProperties>
</file>